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5.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6.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9" r:id="rId1"/>
    <p:sldMasterId id="2147483936" r:id="rId2"/>
    <p:sldMasterId id="2147483943" r:id="rId3"/>
    <p:sldMasterId id="2147483965" r:id="rId4"/>
    <p:sldMasterId id="2147483968" r:id="rId5"/>
    <p:sldMasterId id="2147483971" r:id="rId6"/>
    <p:sldMasterId id="2147483976" r:id="rId7"/>
  </p:sldMasterIdLst>
  <p:notesMasterIdLst>
    <p:notesMasterId r:id="rId68"/>
  </p:notesMasterIdLst>
  <p:sldIdLst>
    <p:sldId id="563" r:id="rId8"/>
    <p:sldId id="267" r:id="rId9"/>
    <p:sldId id="873" r:id="rId10"/>
    <p:sldId id="926" r:id="rId11"/>
    <p:sldId id="881" r:id="rId12"/>
    <p:sldId id="979" r:id="rId13"/>
    <p:sldId id="927" r:id="rId14"/>
    <p:sldId id="928" r:id="rId15"/>
    <p:sldId id="929" r:id="rId16"/>
    <p:sldId id="930" r:id="rId17"/>
    <p:sldId id="931" r:id="rId18"/>
    <p:sldId id="932" r:id="rId19"/>
    <p:sldId id="933" r:id="rId20"/>
    <p:sldId id="934" r:id="rId21"/>
    <p:sldId id="935" r:id="rId22"/>
    <p:sldId id="936" r:id="rId23"/>
    <p:sldId id="938" r:id="rId24"/>
    <p:sldId id="939" r:id="rId25"/>
    <p:sldId id="940" r:id="rId26"/>
    <p:sldId id="937" r:id="rId27"/>
    <p:sldId id="843" r:id="rId28"/>
    <p:sldId id="942" r:id="rId29"/>
    <p:sldId id="941" r:id="rId30"/>
    <p:sldId id="943" r:id="rId31"/>
    <p:sldId id="944" r:id="rId32"/>
    <p:sldId id="945" r:id="rId33"/>
    <p:sldId id="948" r:id="rId34"/>
    <p:sldId id="946" r:id="rId35"/>
    <p:sldId id="947" r:id="rId36"/>
    <p:sldId id="924" r:id="rId37"/>
    <p:sldId id="949" r:id="rId38"/>
    <p:sldId id="950" r:id="rId39"/>
    <p:sldId id="951" r:id="rId40"/>
    <p:sldId id="952" r:id="rId41"/>
    <p:sldId id="953" r:id="rId42"/>
    <p:sldId id="954" r:id="rId43"/>
    <p:sldId id="955" r:id="rId44"/>
    <p:sldId id="956" r:id="rId45"/>
    <p:sldId id="957" r:id="rId46"/>
    <p:sldId id="958" r:id="rId47"/>
    <p:sldId id="959" r:id="rId48"/>
    <p:sldId id="960" r:id="rId49"/>
    <p:sldId id="961" r:id="rId50"/>
    <p:sldId id="962" r:id="rId51"/>
    <p:sldId id="963" r:id="rId52"/>
    <p:sldId id="964" r:id="rId53"/>
    <p:sldId id="965" r:id="rId54"/>
    <p:sldId id="966" r:id="rId55"/>
    <p:sldId id="967" r:id="rId56"/>
    <p:sldId id="968" r:id="rId57"/>
    <p:sldId id="971" r:id="rId58"/>
    <p:sldId id="972" r:id="rId59"/>
    <p:sldId id="973" r:id="rId60"/>
    <p:sldId id="925" r:id="rId61"/>
    <p:sldId id="974" r:id="rId62"/>
    <p:sldId id="975" r:id="rId63"/>
    <p:sldId id="976" r:id="rId64"/>
    <p:sldId id="977" r:id="rId65"/>
    <p:sldId id="978" r:id="rId66"/>
    <p:sldId id="298" r:id="rId67"/>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arvin, Megan - Hoboken" initials="MG" lastIdx="38" clrIdx="0"/>
  <p:cmAuthor id="1" name="Michael, Leah - Indianapolis" initials="LM" lastIdx="9" clrIdx="1"/>
  <p:cmAuthor id="2" name="Heaney, Barbara - Hoboken" initials="BH" lastIdx="3" clrIdx="2"/>
  <p:cmAuthor id="3" name="Perry, Nancy - Hoboken" initials="NP" lastIdx="2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6E78"/>
    <a:srgbClr val="990000"/>
    <a:srgbClr val="0070C0"/>
    <a:srgbClr val="B9ECF1"/>
    <a:srgbClr val="26A6B4"/>
    <a:srgbClr val="C4F8EE"/>
    <a:srgbClr val="0000CC"/>
    <a:srgbClr val="17CBA9"/>
    <a:srgbClr val="FAF5C9"/>
    <a:srgbClr val="CFF9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25155" autoAdjust="0"/>
    <p:restoredTop sz="94949" autoAdjust="0"/>
  </p:normalViewPr>
  <p:slideViewPr>
    <p:cSldViewPr>
      <p:cViewPr varScale="1">
        <p:scale>
          <a:sx n="115" d="100"/>
          <a:sy n="115" d="100"/>
        </p:scale>
        <p:origin x="2160" y="108"/>
      </p:cViewPr>
      <p:guideLst>
        <p:guide orient="horz" pos="2160"/>
        <p:guide pos="2880"/>
      </p:guideLst>
    </p:cSldViewPr>
  </p:slideViewPr>
  <p:outlineViewPr>
    <p:cViewPr>
      <p:scale>
        <a:sx n="33" d="100"/>
        <a:sy n="33" d="100"/>
      </p:scale>
      <p:origin x="0" y="40260"/>
    </p:cViewPr>
  </p:outlineViewPr>
  <p:notesTextViewPr>
    <p:cViewPr>
      <p:scale>
        <a:sx n="66" d="100"/>
        <a:sy n="66" d="100"/>
      </p:scale>
      <p:origin x="0" y="0"/>
    </p:cViewPr>
  </p:notesTextViewPr>
  <p:sorterViewPr>
    <p:cViewPr>
      <p:scale>
        <a:sx n="70" d="100"/>
        <a:sy n="70" d="100"/>
      </p:scale>
      <p:origin x="0" y="-10720"/>
    </p:cViewPr>
  </p:sorterViewPr>
  <p:notesViewPr>
    <p:cSldViewPr>
      <p:cViewPr varScale="1">
        <p:scale>
          <a:sx n="134" d="100"/>
          <a:sy n="134" d="100"/>
        </p:scale>
        <p:origin x="3184" y="20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5" Type="http://schemas.openxmlformats.org/officeDocument/2006/relationships/slideMaster" Target="slideMasters/slideMaster5.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commentAuthors" Target="commentAuthor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 Type="http://schemas.openxmlformats.org/officeDocument/2006/relationships/slideMaster" Target="slideMasters/slideMaster7.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E194C1A8-DC4B-4329-AF88-FD913597DE85}" type="datetimeFigureOut">
              <a:rPr lang="en-US" smtClean="0"/>
              <a:t>8/29/2019</a:t>
            </a:fld>
            <a:endParaRPr lang="en-US" dirty="0"/>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A8073E54-D085-4E2E-B9A5-A53D7E51940E}" type="slidenum">
              <a:rPr lang="en-US" smtClean="0"/>
              <a:t>‹#›</a:t>
            </a:fld>
            <a:endParaRPr lang="en-US" dirty="0"/>
          </a:p>
        </p:txBody>
      </p:sp>
    </p:spTree>
    <p:extLst>
      <p:ext uri="{BB962C8B-B14F-4D97-AF65-F5344CB8AC3E}">
        <p14:creationId xmlns:p14="http://schemas.microsoft.com/office/powerpoint/2010/main" val="263075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5</a:t>
            </a:fld>
            <a:endParaRPr lang="en-US" dirty="0"/>
          </a:p>
        </p:txBody>
      </p:sp>
    </p:spTree>
    <p:extLst>
      <p:ext uri="{BB962C8B-B14F-4D97-AF65-F5344CB8AC3E}">
        <p14:creationId xmlns:p14="http://schemas.microsoft.com/office/powerpoint/2010/main" val="37367399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14</a:t>
            </a:fld>
            <a:endParaRPr lang="en-US" dirty="0"/>
          </a:p>
        </p:txBody>
      </p:sp>
    </p:spTree>
    <p:extLst>
      <p:ext uri="{BB962C8B-B14F-4D97-AF65-F5344CB8AC3E}">
        <p14:creationId xmlns:p14="http://schemas.microsoft.com/office/powerpoint/2010/main" val="1053067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15</a:t>
            </a:fld>
            <a:endParaRPr lang="en-US" dirty="0"/>
          </a:p>
        </p:txBody>
      </p:sp>
    </p:spTree>
    <p:extLst>
      <p:ext uri="{BB962C8B-B14F-4D97-AF65-F5344CB8AC3E}">
        <p14:creationId xmlns:p14="http://schemas.microsoft.com/office/powerpoint/2010/main" val="2369979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16</a:t>
            </a:fld>
            <a:endParaRPr lang="en-US" dirty="0"/>
          </a:p>
        </p:txBody>
      </p:sp>
    </p:spTree>
    <p:extLst>
      <p:ext uri="{BB962C8B-B14F-4D97-AF65-F5344CB8AC3E}">
        <p14:creationId xmlns:p14="http://schemas.microsoft.com/office/powerpoint/2010/main" val="6336338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17</a:t>
            </a:fld>
            <a:endParaRPr lang="en-US" dirty="0"/>
          </a:p>
        </p:txBody>
      </p:sp>
    </p:spTree>
    <p:extLst>
      <p:ext uri="{BB962C8B-B14F-4D97-AF65-F5344CB8AC3E}">
        <p14:creationId xmlns:p14="http://schemas.microsoft.com/office/powerpoint/2010/main" val="26254635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18</a:t>
            </a:fld>
            <a:endParaRPr lang="en-US" dirty="0"/>
          </a:p>
        </p:txBody>
      </p:sp>
    </p:spTree>
    <p:extLst>
      <p:ext uri="{BB962C8B-B14F-4D97-AF65-F5344CB8AC3E}">
        <p14:creationId xmlns:p14="http://schemas.microsoft.com/office/powerpoint/2010/main" val="2863936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22</a:t>
            </a:fld>
            <a:endParaRPr lang="en-US" dirty="0"/>
          </a:p>
        </p:txBody>
      </p:sp>
    </p:spTree>
    <p:extLst>
      <p:ext uri="{BB962C8B-B14F-4D97-AF65-F5344CB8AC3E}">
        <p14:creationId xmlns:p14="http://schemas.microsoft.com/office/powerpoint/2010/main" val="756057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23</a:t>
            </a:fld>
            <a:endParaRPr lang="en-US" dirty="0"/>
          </a:p>
        </p:txBody>
      </p:sp>
    </p:spTree>
    <p:extLst>
      <p:ext uri="{BB962C8B-B14F-4D97-AF65-F5344CB8AC3E}">
        <p14:creationId xmlns:p14="http://schemas.microsoft.com/office/powerpoint/2010/main" val="36041623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24</a:t>
            </a:fld>
            <a:endParaRPr lang="en-US" dirty="0"/>
          </a:p>
        </p:txBody>
      </p:sp>
    </p:spTree>
    <p:extLst>
      <p:ext uri="{BB962C8B-B14F-4D97-AF65-F5344CB8AC3E}">
        <p14:creationId xmlns:p14="http://schemas.microsoft.com/office/powerpoint/2010/main" val="26887803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25</a:t>
            </a:fld>
            <a:endParaRPr lang="en-US" dirty="0"/>
          </a:p>
        </p:txBody>
      </p:sp>
    </p:spTree>
    <p:extLst>
      <p:ext uri="{BB962C8B-B14F-4D97-AF65-F5344CB8AC3E}">
        <p14:creationId xmlns:p14="http://schemas.microsoft.com/office/powerpoint/2010/main" val="12482027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26</a:t>
            </a:fld>
            <a:endParaRPr lang="en-US" dirty="0"/>
          </a:p>
        </p:txBody>
      </p:sp>
    </p:spTree>
    <p:extLst>
      <p:ext uri="{BB962C8B-B14F-4D97-AF65-F5344CB8AC3E}">
        <p14:creationId xmlns:p14="http://schemas.microsoft.com/office/powerpoint/2010/main" val="1392083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6</a:t>
            </a:fld>
            <a:endParaRPr lang="en-US" dirty="0"/>
          </a:p>
        </p:txBody>
      </p:sp>
    </p:spTree>
    <p:extLst>
      <p:ext uri="{BB962C8B-B14F-4D97-AF65-F5344CB8AC3E}">
        <p14:creationId xmlns:p14="http://schemas.microsoft.com/office/powerpoint/2010/main" val="15064986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31</a:t>
            </a:fld>
            <a:endParaRPr lang="en-US" dirty="0"/>
          </a:p>
        </p:txBody>
      </p:sp>
    </p:spTree>
    <p:extLst>
      <p:ext uri="{BB962C8B-B14F-4D97-AF65-F5344CB8AC3E}">
        <p14:creationId xmlns:p14="http://schemas.microsoft.com/office/powerpoint/2010/main" val="323100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32</a:t>
            </a:fld>
            <a:endParaRPr lang="en-US" dirty="0"/>
          </a:p>
        </p:txBody>
      </p:sp>
    </p:spTree>
    <p:extLst>
      <p:ext uri="{BB962C8B-B14F-4D97-AF65-F5344CB8AC3E}">
        <p14:creationId xmlns:p14="http://schemas.microsoft.com/office/powerpoint/2010/main" val="41497360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34</a:t>
            </a:fld>
            <a:endParaRPr lang="en-US" dirty="0"/>
          </a:p>
        </p:txBody>
      </p:sp>
    </p:spTree>
    <p:extLst>
      <p:ext uri="{BB962C8B-B14F-4D97-AF65-F5344CB8AC3E}">
        <p14:creationId xmlns:p14="http://schemas.microsoft.com/office/powerpoint/2010/main" val="23021773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35</a:t>
            </a:fld>
            <a:endParaRPr lang="en-US" dirty="0"/>
          </a:p>
        </p:txBody>
      </p:sp>
    </p:spTree>
    <p:extLst>
      <p:ext uri="{BB962C8B-B14F-4D97-AF65-F5344CB8AC3E}">
        <p14:creationId xmlns:p14="http://schemas.microsoft.com/office/powerpoint/2010/main" val="418003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36</a:t>
            </a:fld>
            <a:endParaRPr lang="en-US" dirty="0"/>
          </a:p>
        </p:txBody>
      </p:sp>
    </p:spTree>
    <p:extLst>
      <p:ext uri="{BB962C8B-B14F-4D97-AF65-F5344CB8AC3E}">
        <p14:creationId xmlns:p14="http://schemas.microsoft.com/office/powerpoint/2010/main" val="28045425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37</a:t>
            </a:fld>
            <a:endParaRPr lang="en-US" dirty="0"/>
          </a:p>
        </p:txBody>
      </p:sp>
    </p:spTree>
    <p:extLst>
      <p:ext uri="{BB962C8B-B14F-4D97-AF65-F5344CB8AC3E}">
        <p14:creationId xmlns:p14="http://schemas.microsoft.com/office/powerpoint/2010/main" val="7789028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38</a:t>
            </a:fld>
            <a:endParaRPr lang="en-US" dirty="0"/>
          </a:p>
        </p:txBody>
      </p:sp>
    </p:spTree>
    <p:extLst>
      <p:ext uri="{BB962C8B-B14F-4D97-AF65-F5344CB8AC3E}">
        <p14:creationId xmlns:p14="http://schemas.microsoft.com/office/powerpoint/2010/main" val="7370410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39</a:t>
            </a:fld>
            <a:endParaRPr lang="en-US" dirty="0"/>
          </a:p>
        </p:txBody>
      </p:sp>
    </p:spTree>
    <p:extLst>
      <p:ext uri="{BB962C8B-B14F-4D97-AF65-F5344CB8AC3E}">
        <p14:creationId xmlns:p14="http://schemas.microsoft.com/office/powerpoint/2010/main" val="14922743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40</a:t>
            </a:fld>
            <a:endParaRPr lang="en-US" dirty="0"/>
          </a:p>
        </p:txBody>
      </p:sp>
    </p:spTree>
    <p:extLst>
      <p:ext uri="{BB962C8B-B14F-4D97-AF65-F5344CB8AC3E}">
        <p14:creationId xmlns:p14="http://schemas.microsoft.com/office/powerpoint/2010/main" val="12362419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41</a:t>
            </a:fld>
            <a:endParaRPr lang="en-US" dirty="0"/>
          </a:p>
        </p:txBody>
      </p:sp>
    </p:spTree>
    <p:extLst>
      <p:ext uri="{BB962C8B-B14F-4D97-AF65-F5344CB8AC3E}">
        <p14:creationId xmlns:p14="http://schemas.microsoft.com/office/powerpoint/2010/main" val="610059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7</a:t>
            </a:fld>
            <a:endParaRPr lang="en-US" dirty="0"/>
          </a:p>
        </p:txBody>
      </p:sp>
    </p:spTree>
    <p:extLst>
      <p:ext uri="{BB962C8B-B14F-4D97-AF65-F5344CB8AC3E}">
        <p14:creationId xmlns:p14="http://schemas.microsoft.com/office/powerpoint/2010/main" val="19474232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42</a:t>
            </a:fld>
            <a:endParaRPr lang="en-US" dirty="0"/>
          </a:p>
        </p:txBody>
      </p:sp>
    </p:spTree>
    <p:extLst>
      <p:ext uri="{BB962C8B-B14F-4D97-AF65-F5344CB8AC3E}">
        <p14:creationId xmlns:p14="http://schemas.microsoft.com/office/powerpoint/2010/main" val="29128619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43</a:t>
            </a:fld>
            <a:endParaRPr lang="en-US" dirty="0"/>
          </a:p>
        </p:txBody>
      </p:sp>
    </p:spTree>
    <p:extLst>
      <p:ext uri="{BB962C8B-B14F-4D97-AF65-F5344CB8AC3E}">
        <p14:creationId xmlns:p14="http://schemas.microsoft.com/office/powerpoint/2010/main" val="34360721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44</a:t>
            </a:fld>
            <a:endParaRPr lang="en-US" dirty="0"/>
          </a:p>
        </p:txBody>
      </p:sp>
    </p:spTree>
    <p:extLst>
      <p:ext uri="{BB962C8B-B14F-4D97-AF65-F5344CB8AC3E}">
        <p14:creationId xmlns:p14="http://schemas.microsoft.com/office/powerpoint/2010/main" val="35559755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45</a:t>
            </a:fld>
            <a:endParaRPr lang="en-US" dirty="0"/>
          </a:p>
        </p:txBody>
      </p:sp>
    </p:spTree>
    <p:extLst>
      <p:ext uri="{BB962C8B-B14F-4D97-AF65-F5344CB8AC3E}">
        <p14:creationId xmlns:p14="http://schemas.microsoft.com/office/powerpoint/2010/main" val="10228003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46</a:t>
            </a:fld>
            <a:endParaRPr lang="en-US" dirty="0"/>
          </a:p>
        </p:txBody>
      </p:sp>
    </p:spTree>
    <p:extLst>
      <p:ext uri="{BB962C8B-B14F-4D97-AF65-F5344CB8AC3E}">
        <p14:creationId xmlns:p14="http://schemas.microsoft.com/office/powerpoint/2010/main" val="25200465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47</a:t>
            </a:fld>
            <a:endParaRPr lang="en-US" dirty="0"/>
          </a:p>
        </p:txBody>
      </p:sp>
    </p:spTree>
    <p:extLst>
      <p:ext uri="{BB962C8B-B14F-4D97-AF65-F5344CB8AC3E}">
        <p14:creationId xmlns:p14="http://schemas.microsoft.com/office/powerpoint/2010/main" val="4113300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48</a:t>
            </a:fld>
            <a:endParaRPr lang="en-US" dirty="0"/>
          </a:p>
        </p:txBody>
      </p:sp>
    </p:spTree>
    <p:extLst>
      <p:ext uri="{BB962C8B-B14F-4D97-AF65-F5344CB8AC3E}">
        <p14:creationId xmlns:p14="http://schemas.microsoft.com/office/powerpoint/2010/main" val="29374355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49</a:t>
            </a:fld>
            <a:endParaRPr lang="en-US" dirty="0"/>
          </a:p>
        </p:txBody>
      </p:sp>
    </p:spTree>
    <p:extLst>
      <p:ext uri="{BB962C8B-B14F-4D97-AF65-F5344CB8AC3E}">
        <p14:creationId xmlns:p14="http://schemas.microsoft.com/office/powerpoint/2010/main" val="5198756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50</a:t>
            </a:fld>
            <a:endParaRPr lang="en-US" dirty="0"/>
          </a:p>
        </p:txBody>
      </p:sp>
    </p:spTree>
    <p:extLst>
      <p:ext uri="{BB962C8B-B14F-4D97-AF65-F5344CB8AC3E}">
        <p14:creationId xmlns:p14="http://schemas.microsoft.com/office/powerpoint/2010/main" val="813847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51</a:t>
            </a:fld>
            <a:endParaRPr lang="en-US" dirty="0"/>
          </a:p>
        </p:txBody>
      </p:sp>
    </p:spTree>
    <p:extLst>
      <p:ext uri="{BB962C8B-B14F-4D97-AF65-F5344CB8AC3E}">
        <p14:creationId xmlns:p14="http://schemas.microsoft.com/office/powerpoint/2010/main" val="3906084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8</a:t>
            </a:fld>
            <a:endParaRPr lang="en-US" dirty="0"/>
          </a:p>
        </p:txBody>
      </p:sp>
    </p:spTree>
    <p:extLst>
      <p:ext uri="{BB962C8B-B14F-4D97-AF65-F5344CB8AC3E}">
        <p14:creationId xmlns:p14="http://schemas.microsoft.com/office/powerpoint/2010/main" val="37539211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55</a:t>
            </a:fld>
            <a:endParaRPr lang="en-US" dirty="0"/>
          </a:p>
        </p:txBody>
      </p:sp>
    </p:spTree>
    <p:extLst>
      <p:ext uri="{BB962C8B-B14F-4D97-AF65-F5344CB8AC3E}">
        <p14:creationId xmlns:p14="http://schemas.microsoft.com/office/powerpoint/2010/main" val="13932742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56</a:t>
            </a:fld>
            <a:endParaRPr lang="en-US" dirty="0"/>
          </a:p>
        </p:txBody>
      </p:sp>
    </p:spTree>
    <p:extLst>
      <p:ext uri="{BB962C8B-B14F-4D97-AF65-F5344CB8AC3E}">
        <p14:creationId xmlns:p14="http://schemas.microsoft.com/office/powerpoint/2010/main" val="6106541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57</a:t>
            </a:fld>
            <a:endParaRPr lang="en-US" dirty="0"/>
          </a:p>
        </p:txBody>
      </p:sp>
    </p:spTree>
    <p:extLst>
      <p:ext uri="{BB962C8B-B14F-4D97-AF65-F5344CB8AC3E}">
        <p14:creationId xmlns:p14="http://schemas.microsoft.com/office/powerpoint/2010/main" val="10602283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58</a:t>
            </a:fld>
            <a:endParaRPr lang="en-US" dirty="0"/>
          </a:p>
        </p:txBody>
      </p:sp>
    </p:spTree>
    <p:extLst>
      <p:ext uri="{BB962C8B-B14F-4D97-AF65-F5344CB8AC3E}">
        <p14:creationId xmlns:p14="http://schemas.microsoft.com/office/powerpoint/2010/main" val="35071998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59</a:t>
            </a:fld>
            <a:endParaRPr lang="en-US" dirty="0"/>
          </a:p>
        </p:txBody>
      </p:sp>
    </p:spTree>
    <p:extLst>
      <p:ext uri="{BB962C8B-B14F-4D97-AF65-F5344CB8AC3E}">
        <p14:creationId xmlns:p14="http://schemas.microsoft.com/office/powerpoint/2010/main" val="25738551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60</a:t>
            </a:fld>
            <a:endParaRPr lang="en-US" dirty="0"/>
          </a:p>
        </p:txBody>
      </p:sp>
    </p:spTree>
    <p:extLst>
      <p:ext uri="{BB962C8B-B14F-4D97-AF65-F5344CB8AC3E}">
        <p14:creationId xmlns:p14="http://schemas.microsoft.com/office/powerpoint/2010/main" val="1997925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9</a:t>
            </a:fld>
            <a:endParaRPr lang="en-US" dirty="0"/>
          </a:p>
        </p:txBody>
      </p:sp>
    </p:spTree>
    <p:extLst>
      <p:ext uri="{BB962C8B-B14F-4D97-AF65-F5344CB8AC3E}">
        <p14:creationId xmlns:p14="http://schemas.microsoft.com/office/powerpoint/2010/main" val="2749521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10</a:t>
            </a:fld>
            <a:endParaRPr lang="en-US" dirty="0"/>
          </a:p>
        </p:txBody>
      </p:sp>
    </p:spTree>
    <p:extLst>
      <p:ext uri="{BB962C8B-B14F-4D97-AF65-F5344CB8AC3E}">
        <p14:creationId xmlns:p14="http://schemas.microsoft.com/office/powerpoint/2010/main" val="708272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11</a:t>
            </a:fld>
            <a:endParaRPr lang="en-US" dirty="0"/>
          </a:p>
        </p:txBody>
      </p:sp>
    </p:spTree>
    <p:extLst>
      <p:ext uri="{BB962C8B-B14F-4D97-AF65-F5344CB8AC3E}">
        <p14:creationId xmlns:p14="http://schemas.microsoft.com/office/powerpoint/2010/main" val="2871651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12</a:t>
            </a:fld>
            <a:endParaRPr lang="en-US" dirty="0"/>
          </a:p>
        </p:txBody>
      </p:sp>
    </p:spTree>
    <p:extLst>
      <p:ext uri="{BB962C8B-B14F-4D97-AF65-F5344CB8AC3E}">
        <p14:creationId xmlns:p14="http://schemas.microsoft.com/office/powerpoint/2010/main" val="532622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13</a:t>
            </a:fld>
            <a:endParaRPr lang="en-US" dirty="0"/>
          </a:p>
        </p:txBody>
      </p:sp>
    </p:spTree>
    <p:extLst>
      <p:ext uri="{BB962C8B-B14F-4D97-AF65-F5344CB8AC3E}">
        <p14:creationId xmlns:p14="http://schemas.microsoft.com/office/powerpoint/2010/main" val="1899321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pener: Version A">
    <p:spTree>
      <p:nvGrpSpPr>
        <p:cNvPr id="1" name=""/>
        <p:cNvGrpSpPr/>
        <p:nvPr/>
      </p:nvGrpSpPr>
      <p:grpSpPr>
        <a:xfrm>
          <a:off x="0" y="0"/>
          <a:ext cx="0" cy="0"/>
          <a:chOff x="0" y="0"/>
          <a:chExt cx="0" cy="0"/>
        </a:xfrm>
      </p:grpSpPr>
      <p:sp>
        <p:nvSpPr>
          <p:cNvPr id="8" name="Title "/>
          <p:cNvSpPr>
            <a:spLocks noGrp="1"/>
          </p:cNvSpPr>
          <p:nvPr>
            <p:ph type="title" hasCustomPrompt="1"/>
          </p:nvPr>
        </p:nvSpPr>
        <p:spPr>
          <a:xfrm>
            <a:off x="152400" y="365125"/>
            <a:ext cx="8839200" cy="1387475"/>
          </a:xfrm>
          <a:prstGeom prst="rect">
            <a:avLst/>
          </a:prstGeom>
        </p:spPr>
        <p:txBody>
          <a:bodyPr anchor="b"/>
          <a:lstStyle>
            <a:lvl1pPr>
              <a:defRPr sz="6200" b="0" i="0" baseline="0">
                <a:latin typeface="Source Sans Pro Light" charset="0"/>
                <a:ea typeface="Source Sans Pro Light" charset="0"/>
                <a:cs typeface="Source Sans Pro Light" charset="0"/>
              </a:defRPr>
            </a:lvl1pPr>
          </a:lstStyle>
          <a:p>
            <a:r>
              <a:rPr lang="en-US" dirty="0"/>
              <a:t>Click to Edit Book Title</a:t>
            </a:r>
          </a:p>
        </p:txBody>
      </p:sp>
      <p:sp>
        <p:nvSpPr>
          <p:cNvPr id="25" name="Edition"/>
          <p:cNvSpPr>
            <a:spLocks noGrp="1"/>
          </p:cNvSpPr>
          <p:nvPr>
            <p:ph sz="quarter" idx="17" hasCustomPrompt="1"/>
          </p:nvPr>
        </p:nvSpPr>
        <p:spPr>
          <a:xfrm>
            <a:off x="152400" y="1752600"/>
            <a:ext cx="8839200" cy="609600"/>
          </a:xfrm>
          <a:prstGeom prst="rect">
            <a:avLst/>
          </a:prstGeom>
        </p:spPr>
        <p:txBody>
          <a:bodyPr/>
          <a:lstStyle>
            <a:lvl1pPr marL="0" indent="0" algn="ctr">
              <a:buNone/>
              <a:defRPr sz="2900" b="1" i="0" baseline="0">
                <a:latin typeface="Calibri" panose="020F0502020204030204" pitchFamily="34" charset="0"/>
                <a:ea typeface="Calibri" panose="020F0502020204030204" pitchFamily="34" charset="0"/>
                <a:cs typeface="Calibri" panose="020F0502020204030204" pitchFamily="34" charset="0"/>
              </a:defRPr>
            </a:lvl1pPr>
          </a:lstStyle>
          <a:p>
            <a:pPr lvl="0"/>
            <a:r>
              <a:rPr lang="en-US" sz="2900" b="1" i="0" dirty="0">
                <a:latin typeface="Source Sans Pro" charset="0"/>
                <a:ea typeface="Source Sans Pro" charset="0"/>
                <a:cs typeface="Source Sans Pro" charset="0"/>
              </a:rPr>
              <a:t>Third Edition</a:t>
            </a:r>
            <a:endParaRPr lang="en-US" dirty="0"/>
          </a:p>
        </p:txBody>
      </p:sp>
      <p:sp>
        <p:nvSpPr>
          <p:cNvPr id="27" name="Author"/>
          <p:cNvSpPr>
            <a:spLocks noGrp="1"/>
          </p:cNvSpPr>
          <p:nvPr>
            <p:ph sz="quarter" idx="18" hasCustomPrompt="1"/>
          </p:nvPr>
        </p:nvSpPr>
        <p:spPr>
          <a:xfrm>
            <a:off x="152400" y="2362200"/>
            <a:ext cx="8839200" cy="685800"/>
          </a:xfrm>
          <a:prstGeom prst="rect">
            <a:avLst/>
          </a:prstGeom>
        </p:spPr>
        <p:txBody>
          <a:bodyPr/>
          <a:lstStyle>
            <a:lvl1pPr marL="0" indent="0" algn="ctr">
              <a:buNone/>
              <a:defRPr b="0" i="0" baseline="0">
                <a:solidFill>
                  <a:schemeClr val="accent2"/>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b="0" i="0" dirty="0">
                <a:latin typeface="Source Sans Pro" charset="0"/>
                <a:ea typeface="Source Sans Pro" charset="0"/>
                <a:cs typeface="Source Sans Pro" charset="0"/>
              </a:rPr>
              <a:t>David Klein</a:t>
            </a:r>
            <a:endParaRPr lang="en-US" dirty="0"/>
          </a:p>
        </p:txBody>
      </p:sp>
      <p:sp>
        <p:nvSpPr>
          <p:cNvPr id="29" name="CN"/>
          <p:cNvSpPr>
            <a:spLocks noGrp="1"/>
          </p:cNvSpPr>
          <p:nvPr>
            <p:ph sz="quarter" idx="19" hasCustomPrompt="1"/>
          </p:nvPr>
        </p:nvSpPr>
        <p:spPr>
          <a:xfrm>
            <a:off x="152400" y="3733800"/>
            <a:ext cx="8839200" cy="533400"/>
          </a:xfrm>
          <a:prstGeom prst="rect">
            <a:avLst/>
          </a:prstGeom>
        </p:spPr>
        <p:txBody>
          <a:bodyPr/>
          <a:lstStyle>
            <a:lvl1pPr marL="0" indent="0" algn="ctr">
              <a:buNone/>
              <a:defRPr sz="4000" b="1" i="0" baseline="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Chapter 1</a:t>
            </a:r>
          </a:p>
        </p:txBody>
      </p:sp>
      <p:sp>
        <p:nvSpPr>
          <p:cNvPr id="31" name="CT"/>
          <p:cNvSpPr>
            <a:spLocks noGrp="1"/>
          </p:cNvSpPr>
          <p:nvPr>
            <p:ph sz="quarter" idx="20" hasCustomPrompt="1"/>
          </p:nvPr>
        </p:nvSpPr>
        <p:spPr>
          <a:xfrm>
            <a:off x="152400" y="4267200"/>
            <a:ext cx="8839200" cy="2438400"/>
          </a:xfrm>
          <a:prstGeom prst="rect">
            <a:avLst/>
          </a:prstGeom>
        </p:spPr>
        <p:txBody>
          <a:bodyPr anchor="ctr"/>
          <a:lstStyle>
            <a:lvl1pPr marL="0" indent="0" algn="ctr">
              <a:buNone/>
              <a:defRPr sz="3800" b="0" i="0">
                <a:latin typeface="Calibri" panose="020F0502020204030204" pitchFamily="34" charset="0"/>
                <a:ea typeface="Calibri" panose="020F0502020204030204" pitchFamily="34" charset="0"/>
                <a:cs typeface="Calibri" panose="020F0502020204030204"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Chapter Title</a:t>
            </a:r>
          </a:p>
        </p:txBody>
      </p:sp>
    </p:spTree>
    <p:extLst>
      <p:ext uri="{BB962C8B-B14F-4D97-AF65-F5344CB8AC3E}">
        <p14:creationId xmlns:p14="http://schemas.microsoft.com/office/powerpoint/2010/main" val="826372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pter Outline: Version E1">
    <p:spTree>
      <p:nvGrpSpPr>
        <p:cNvPr id="1" name=""/>
        <p:cNvGrpSpPr/>
        <p:nvPr/>
      </p:nvGrpSpPr>
      <p:grpSpPr>
        <a:xfrm>
          <a:off x="0" y="0"/>
          <a:ext cx="0" cy="0"/>
          <a:chOff x="0" y="0"/>
          <a:chExt cx="0" cy="0"/>
        </a:xfrm>
      </p:grpSpPr>
      <p:sp>
        <p:nvSpPr>
          <p:cNvPr id="6" name="COB"/>
          <p:cNvSpPr>
            <a:spLocks noGrp="1"/>
          </p:cNvSpPr>
          <p:nvPr>
            <p:ph sz="quarter" idx="14" hasCustomPrompt="1"/>
          </p:nvPr>
        </p:nvSpPr>
        <p:spPr>
          <a:xfrm>
            <a:off x="304800" y="1752600"/>
            <a:ext cx="8534400" cy="4495800"/>
          </a:xfrm>
          <a:prstGeom prst="rect">
            <a:avLst/>
          </a:prstGeom>
        </p:spPr>
        <p:txBody>
          <a:bodyPr/>
          <a:lstStyle>
            <a:lvl1pPr marL="0" indent="0">
              <a:buFont typeface="+mj-lt"/>
              <a:buNone/>
              <a:tabLst/>
              <a:defRPr sz="3000" b="0" i="0" baseline="0">
                <a:latin typeface="Calibri" panose="020F0502020204030204" pitchFamily="34" charset="0"/>
                <a:ea typeface="Calibri" panose="020F0502020204030204" pitchFamily="34" charset="0"/>
                <a:cs typeface="Calibri" panose="020F0502020204030204" pitchFamily="34" charset="0"/>
              </a:defRPr>
            </a:lvl1pPr>
            <a:lvl2pPr marL="803275" indent="-282575">
              <a:tabLst/>
              <a:defRPr sz="2600" b="0" i="0" baseline="0">
                <a:latin typeface="Calibri" panose="020F0502020204030204" pitchFamily="34" charset="0"/>
                <a:ea typeface="Calibri" panose="020F0502020204030204" pitchFamily="34" charset="0"/>
                <a:cs typeface="Calibri" panose="020F0502020204030204" pitchFamily="34" charset="0"/>
              </a:defRPr>
            </a:lvl2pPr>
            <a:lvl3pPr marL="803275" marR="0" indent="-282575" algn="l" defTabSz="914400" rtl="0" eaLnBrk="1" fontAlgn="auto" latinLnBrk="0" hangingPunct="1">
              <a:lnSpc>
                <a:spcPct val="90000"/>
              </a:lnSpc>
              <a:spcBef>
                <a:spcPts val="500"/>
              </a:spcBef>
              <a:spcAft>
                <a:spcPts val="0"/>
              </a:spcAft>
              <a:buClrTx/>
              <a:buSzTx/>
              <a:buFont typeface="Arial"/>
              <a:buChar char="•"/>
              <a:tabLst/>
              <a:defRPr sz="2600" b="0" i="0">
                <a:solidFill>
                  <a:schemeClr val="accent2"/>
                </a:solidFill>
                <a:latin typeface="Calibri" panose="020F0502020204030204" pitchFamily="34" charset="0"/>
                <a:ea typeface="Calibri" panose="020F0502020204030204" pitchFamily="34" charset="0"/>
                <a:cs typeface="Calibri" panose="020F0502020204030204" pitchFamily="34" charset="0"/>
              </a:defRPr>
            </a:lvl3pPr>
          </a:lstStyle>
          <a:p>
            <a:pPr lvl="0"/>
            <a:r>
              <a:rPr lang="en-US" dirty="0"/>
              <a:t>This Is a Sample Outline with No Numbers and One-column</a:t>
            </a:r>
          </a:p>
          <a:p>
            <a:pPr lvl="1"/>
            <a:r>
              <a:rPr lang="en-US" dirty="0"/>
              <a:t>The H2 Level Does Not Have a Number</a:t>
            </a:r>
          </a:p>
          <a:p>
            <a:pPr lvl="2"/>
            <a:r>
              <a:rPr lang="en-US" dirty="0"/>
              <a:t>One of the Subheadings May Be a Special Feature  </a:t>
            </a:r>
          </a:p>
          <a:p>
            <a:pPr lvl="0"/>
            <a:r>
              <a:rPr lang="en-US" dirty="0"/>
              <a:t>This Outline Has Two Levels</a:t>
            </a:r>
          </a:p>
          <a:p>
            <a:pPr lvl="1"/>
            <a:r>
              <a:rPr lang="en-US" dirty="0"/>
              <a:t>Outline Items Usually Have No Ending Punctuation</a:t>
            </a:r>
          </a:p>
          <a:p>
            <a:pPr marL="803275" marR="0" lvl="2" indent="-282575" algn="l" defTabSz="914400" rtl="0" eaLnBrk="1" fontAlgn="auto" latinLnBrk="0" hangingPunct="1">
              <a:lnSpc>
                <a:spcPct val="90000"/>
              </a:lnSpc>
              <a:spcBef>
                <a:spcPts val="500"/>
              </a:spcBef>
              <a:spcAft>
                <a:spcPts val="0"/>
              </a:spcAft>
              <a:buClrTx/>
              <a:buSzTx/>
              <a:buFont typeface="Arial"/>
              <a:buChar char="•"/>
              <a:tabLst/>
              <a:defRPr/>
            </a:pPr>
            <a:r>
              <a:rPr lang="en-US" dirty="0"/>
              <a:t>Special Feature</a:t>
            </a:r>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Copyright ©2019 John Wiley &amp; Son, Inc. </a:t>
            </a:r>
          </a:p>
        </p:txBody>
      </p:sp>
      <p:sp>
        <p:nvSpPr>
          <p:cNvPr id="7"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Chapter Outline</a:t>
            </a:r>
          </a:p>
        </p:txBody>
      </p:sp>
    </p:spTree>
    <p:extLst>
      <p:ext uri="{BB962C8B-B14F-4D97-AF65-F5344CB8AC3E}">
        <p14:creationId xmlns:p14="http://schemas.microsoft.com/office/powerpoint/2010/main" val="340378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pter Outline: Version F1">
    <p:spTree>
      <p:nvGrpSpPr>
        <p:cNvPr id="1" name=""/>
        <p:cNvGrpSpPr/>
        <p:nvPr/>
      </p:nvGrpSpPr>
      <p:grpSpPr>
        <a:xfrm>
          <a:off x="0" y="0"/>
          <a:ext cx="0" cy="0"/>
          <a:chOff x="0" y="0"/>
          <a:chExt cx="0" cy="0"/>
        </a:xfrm>
      </p:grpSpPr>
      <p:sp>
        <p:nvSpPr>
          <p:cNvPr id="6" name="COBNL"/>
          <p:cNvSpPr>
            <a:spLocks noGrp="1"/>
          </p:cNvSpPr>
          <p:nvPr>
            <p:ph sz="quarter" idx="14" hasCustomPrompt="1"/>
          </p:nvPr>
        </p:nvSpPr>
        <p:spPr>
          <a:xfrm>
            <a:off x="304800" y="1752600"/>
            <a:ext cx="8534400" cy="4419600"/>
          </a:xfrm>
          <a:prstGeom prst="rect">
            <a:avLst/>
          </a:prstGeom>
        </p:spPr>
        <p:txBody>
          <a:bodyPr numCol="2" spcCol="548640"/>
          <a:lstStyle>
            <a:lvl1pPr marL="803275" marR="0" indent="-803275" algn="l" defTabSz="914400" rtl="0" eaLnBrk="1" fontAlgn="auto" latinLnBrk="0" hangingPunct="1">
              <a:lnSpc>
                <a:spcPct val="90000"/>
              </a:lnSpc>
              <a:spcBef>
                <a:spcPts val="1000"/>
              </a:spcBef>
              <a:spcAft>
                <a:spcPts val="0"/>
              </a:spcAft>
              <a:buClrTx/>
              <a:buSzTx/>
              <a:buFont typeface="Arial"/>
              <a:buNone/>
              <a:tabLst/>
              <a:defRPr sz="3000" b="0" i="0" baseline="0">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1.1	This Is a Sample Outline for Two-Column and Double-numbered</a:t>
            </a:r>
          </a:p>
          <a:p>
            <a:pPr lvl="0"/>
            <a:r>
              <a:rPr lang="en-US" dirty="0"/>
              <a:t>1.2	It is Two-column </a:t>
            </a:r>
          </a:p>
          <a:p>
            <a:pPr lvl="0"/>
            <a:r>
              <a:rPr lang="en-US" dirty="0"/>
              <a:t>1.3	This Outline Has No Sub-lists</a:t>
            </a:r>
          </a:p>
          <a:p>
            <a:pPr lvl="0"/>
            <a:r>
              <a:rPr lang="en-US" dirty="0"/>
              <a:t>1.4	This List Is Double-numbered</a:t>
            </a:r>
          </a:p>
          <a:p>
            <a:pPr lvl="0"/>
            <a:r>
              <a:rPr lang="en-US" dirty="0"/>
              <a:t>1.5	The Outline Slide Has a Footer</a:t>
            </a:r>
          </a:p>
          <a:p>
            <a:pPr lvl="0"/>
            <a:r>
              <a:rPr lang="en-US" dirty="0"/>
              <a:t>1.6	Outline Items Usually Have No Ending Punctuation</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dirty="0"/>
              <a:t>1.7	Another Heading</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dirty="0"/>
              <a:t>1.10	Another Heading</a:t>
            </a:r>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Copyright ©2019 John Wiley &amp; Son, Inc. </a:t>
            </a:r>
          </a:p>
        </p:txBody>
      </p:sp>
      <p:sp>
        <p:nvSpPr>
          <p:cNvPr id="7"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Chapter Outline</a:t>
            </a:r>
          </a:p>
        </p:txBody>
      </p:sp>
    </p:spTree>
    <p:extLst>
      <p:ext uri="{BB962C8B-B14F-4D97-AF65-F5344CB8AC3E}">
        <p14:creationId xmlns:p14="http://schemas.microsoft.com/office/powerpoint/2010/main" val="2051878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pter Outline: Version F2 (2 text boxes)">
    <p:spTree>
      <p:nvGrpSpPr>
        <p:cNvPr id="1" name=""/>
        <p:cNvGrpSpPr/>
        <p:nvPr/>
      </p:nvGrpSpPr>
      <p:grpSpPr>
        <a:xfrm>
          <a:off x="0" y="0"/>
          <a:ext cx="0" cy="0"/>
          <a:chOff x="0" y="0"/>
          <a:chExt cx="0" cy="0"/>
        </a:xfrm>
      </p:grpSpPr>
      <p:sp>
        <p:nvSpPr>
          <p:cNvPr id="6" name="COBNL1"/>
          <p:cNvSpPr>
            <a:spLocks noGrp="1"/>
          </p:cNvSpPr>
          <p:nvPr>
            <p:ph sz="quarter" idx="14" hasCustomPrompt="1"/>
          </p:nvPr>
        </p:nvSpPr>
        <p:spPr>
          <a:xfrm>
            <a:off x="304800" y="1752600"/>
            <a:ext cx="4038600" cy="4419600"/>
          </a:xfrm>
          <a:prstGeom prst="rect">
            <a:avLst/>
          </a:prstGeom>
        </p:spPr>
        <p:txBody>
          <a:bodyPr numCol="1" spcCol="548640"/>
          <a:lstStyle>
            <a:lvl1pPr marL="803275" marR="0" indent="-803275" algn="l" defTabSz="914400" rtl="0" eaLnBrk="1" fontAlgn="auto" latinLnBrk="0" hangingPunct="1">
              <a:lnSpc>
                <a:spcPct val="90000"/>
              </a:lnSpc>
              <a:spcBef>
                <a:spcPts val="1000"/>
              </a:spcBef>
              <a:spcAft>
                <a:spcPts val="0"/>
              </a:spcAft>
              <a:buClrTx/>
              <a:buSzTx/>
              <a:buFont typeface="Arial"/>
              <a:buNone/>
              <a:tabLst/>
              <a:defRPr sz="3000" b="0" i="0" baseline="0">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1.1	This Is a Sample Outline for Two-Column (2 Boxes) and Double-numbered</a:t>
            </a:r>
          </a:p>
          <a:p>
            <a:pPr lvl="0"/>
            <a:r>
              <a:rPr lang="en-US" dirty="0"/>
              <a:t>1.2	It is Two-column </a:t>
            </a:r>
          </a:p>
          <a:p>
            <a:pPr lvl="0"/>
            <a:r>
              <a:rPr lang="en-US" dirty="0"/>
              <a:t>1.3	This Outline Has No Sub-lists</a:t>
            </a:r>
          </a:p>
          <a:p>
            <a:pPr lvl="0"/>
            <a:r>
              <a:rPr lang="en-US" dirty="0"/>
              <a:t>1.4	This List Is Double-numbered</a:t>
            </a:r>
          </a:p>
        </p:txBody>
      </p:sp>
      <p:sp>
        <p:nvSpPr>
          <p:cNvPr id="7" name="COBNL2"/>
          <p:cNvSpPr>
            <a:spLocks noGrp="1"/>
          </p:cNvSpPr>
          <p:nvPr>
            <p:ph sz="quarter" idx="15" hasCustomPrompt="1"/>
          </p:nvPr>
        </p:nvSpPr>
        <p:spPr>
          <a:xfrm>
            <a:off x="4767262" y="1752600"/>
            <a:ext cx="4038600" cy="4419600"/>
          </a:xfrm>
          <a:prstGeom prst="rect">
            <a:avLst/>
          </a:prstGeom>
        </p:spPr>
        <p:txBody>
          <a:bodyPr numCol="1" spcCol="548640"/>
          <a:lstStyle>
            <a:lvl1pPr marL="803275" marR="0" indent="-803275" algn="l" defTabSz="914400" rtl="0" eaLnBrk="1" fontAlgn="auto" latinLnBrk="0" hangingPunct="1">
              <a:lnSpc>
                <a:spcPct val="90000"/>
              </a:lnSpc>
              <a:spcBef>
                <a:spcPts val="1000"/>
              </a:spcBef>
              <a:spcAft>
                <a:spcPts val="0"/>
              </a:spcAft>
              <a:buClrTx/>
              <a:buSzTx/>
              <a:buFont typeface="Arial"/>
              <a:buNone/>
              <a:tabLst/>
              <a:defRPr sz="3000" b="0" i="0" baseline="0">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1.5	The Outline Slide Has a Footer</a:t>
            </a:r>
          </a:p>
          <a:p>
            <a:pPr lvl="0"/>
            <a:r>
              <a:rPr lang="en-US" dirty="0"/>
              <a:t>1.6	Outline Items Usually Have No Ending Punctuation</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dirty="0"/>
              <a:t>1.7	Another Heading</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dirty="0"/>
              <a:t>1.10	Another Heading</a:t>
            </a:r>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Copyright ©2019 John Wiley &amp; Son, Inc. </a:t>
            </a:r>
          </a:p>
        </p:txBody>
      </p:sp>
      <p:sp>
        <p:nvSpPr>
          <p:cNvPr id="8" name="Title 1"/>
          <p:cNvSpPr>
            <a:spLocks noGrp="1"/>
          </p:cNvSpPr>
          <p:nvPr>
            <p:ph type="title"/>
          </p:nvPr>
        </p:nvSpPr>
        <p:spPr>
          <a:xfrm>
            <a:off x="304800" y="777241"/>
            <a:ext cx="8534400" cy="97536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endParaRPr lang="en-US" dirty="0"/>
          </a:p>
        </p:txBody>
      </p:sp>
    </p:spTree>
    <p:extLst>
      <p:ext uri="{BB962C8B-B14F-4D97-AF65-F5344CB8AC3E}">
        <p14:creationId xmlns:p14="http://schemas.microsoft.com/office/powerpoint/2010/main" val="14100604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Outline: Version G">
    <p:spTree>
      <p:nvGrpSpPr>
        <p:cNvPr id="1" name=""/>
        <p:cNvGrpSpPr/>
        <p:nvPr/>
      </p:nvGrpSpPr>
      <p:grpSpPr>
        <a:xfrm>
          <a:off x="0" y="0"/>
          <a:ext cx="0" cy="0"/>
          <a:chOff x="0" y="0"/>
          <a:chExt cx="0" cy="0"/>
        </a:xfrm>
      </p:grpSpPr>
      <p:sp>
        <p:nvSpPr>
          <p:cNvPr id="7" name="COB"/>
          <p:cNvSpPr>
            <a:spLocks noGrp="1"/>
          </p:cNvSpPr>
          <p:nvPr>
            <p:ph sz="quarter" idx="14" hasCustomPrompt="1"/>
          </p:nvPr>
        </p:nvSpPr>
        <p:spPr>
          <a:xfrm>
            <a:off x="304800" y="1752600"/>
            <a:ext cx="8534400" cy="4495800"/>
          </a:xfrm>
          <a:prstGeom prst="rect">
            <a:avLst/>
          </a:prstGeom>
        </p:spPr>
        <p:txBody>
          <a:bodyPr/>
          <a:lstStyle>
            <a:lvl1pPr marL="0" indent="0">
              <a:buFont typeface="+mj-lt"/>
              <a:buNone/>
              <a:tabLst/>
              <a:defRPr sz="3000" b="0" i="0" baseline="0">
                <a:latin typeface="Calibri" panose="020F0502020204030204" pitchFamily="34" charset="0"/>
                <a:ea typeface="Calibri" panose="020F0502020204030204" pitchFamily="34" charset="0"/>
                <a:cs typeface="Calibri" panose="020F0502020204030204" pitchFamily="34" charset="0"/>
              </a:defRPr>
            </a:lvl1pPr>
            <a:lvl2pPr marL="520700" indent="-508000">
              <a:spcBef>
                <a:spcPts val="2000"/>
              </a:spcBef>
              <a:buNone/>
              <a:tabLst/>
              <a:defRPr sz="2800" b="0" i="0" baseline="0">
                <a:solidFill>
                  <a:schemeClr val="accent2"/>
                </a:solidFill>
                <a:latin typeface="Calibri" panose="020F0502020204030204" pitchFamily="34" charset="0"/>
                <a:ea typeface="Calibri" panose="020F0502020204030204" pitchFamily="34" charset="0"/>
                <a:cs typeface="Calibri" panose="020F0502020204030204" pitchFamily="34" charset="0"/>
              </a:defRPr>
            </a:lvl2pPr>
            <a:lvl3pPr marL="635000" marR="0" indent="-395288" algn="l" defTabSz="914400" rtl="0" eaLnBrk="1" fontAlgn="auto" latinLnBrk="0" hangingPunct="1">
              <a:lnSpc>
                <a:spcPct val="90000"/>
              </a:lnSpc>
              <a:spcBef>
                <a:spcPts val="1000"/>
              </a:spcBef>
              <a:spcAft>
                <a:spcPts val="0"/>
              </a:spcAft>
              <a:buClr>
                <a:schemeClr val="accent2"/>
              </a:buClr>
              <a:buSzTx/>
              <a:buFont typeface="+mj-lt"/>
              <a:buAutoNum type="arabicPeriod"/>
              <a:tabLst/>
              <a:defRPr sz="2800" b="0" i="0">
                <a:solidFill>
                  <a:schemeClr val="tx1"/>
                </a:solidFill>
                <a:latin typeface="Calibri" panose="020F0502020204030204" pitchFamily="34" charset="0"/>
                <a:ea typeface="Calibri" panose="020F0502020204030204" pitchFamily="34" charset="0"/>
                <a:cs typeface="Calibri" panose="020F0502020204030204" pitchFamily="34" charset="0"/>
              </a:defRPr>
            </a:lvl3pPr>
          </a:lstStyle>
          <a:p>
            <a:pPr lvl="0"/>
            <a:r>
              <a:rPr lang="en-US" dirty="0"/>
              <a:t>This Is a Sample Outline with No Numbers</a:t>
            </a:r>
          </a:p>
          <a:p>
            <a:pPr lvl="1"/>
            <a:r>
              <a:rPr lang="en-US" b="0" i="0" dirty="0">
                <a:latin typeface="Source Sans Pro" charset="0"/>
                <a:ea typeface="Source Sans Pro" charset="0"/>
                <a:cs typeface="Source Sans Pro" charset="0"/>
              </a:rPr>
              <a:t>Learning Objectives</a:t>
            </a:r>
          </a:p>
          <a:p>
            <a:pPr lvl="2"/>
            <a:r>
              <a:rPr lang="en-US" dirty="0"/>
              <a:t>Describe what racial &amp; ethnic group make up Latin America.</a:t>
            </a:r>
          </a:p>
          <a:p>
            <a:pPr lvl="2"/>
            <a:r>
              <a:rPr lang="en-US" dirty="0"/>
              <a:t>Explain Latin American agricultural systems.</a:t>
            </a:r>
          </a:p>
          <a:p>
            <a:pPr lvl="2"/>
            <a:r>
              <a:rPr lang="en-US" dirty="0"/>
              <a:t>Critically evaluate models of biodiversity conservation in the Latin American context.</a:t>
            </a:r>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Copyright ©2019 John Wiley &amp; Son, Inc. </a:t>
            </a:r>
          </a:p>
        </p:txBody>
      </p:sp>
      <p:sp>
        <p:nvSpPr>
          <p:cNvPr id="6" name="Title 1"/>
          <p:cNvSpPr>
            <a:spLocks noGrp="1"/>
          </p:cNvSpPr>
          <p:nvPr>
            <p:ph type="title"/>
          </p:nvPr>
        </p:nvSpPr>
        <p:spPr>
          <a:xfrm>
            <a:off x="304800" y="777241"/>
            <a:ext cx="8534400" cy="97536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endParaRPr lang="en-US" dirty="0"/>
          </a:p>
        </p:txBody>
      </p:sp>
    </p:spTree>
    <p:extLst>
      <p:ext uri="{BB962C8B-B14F-4D97-AF65-F5344CB8AC3E}">
        <p14:creationId xmlns:p14="http://schemas.microsoft.com/office/powerpoint/2010/main" val="1956338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Learning Objectives: Version B">
    <p:spTree>
      <p:nvGrpSpPr>
        <p:cNvPr id="1" name=""/>
        <p:cNvGrpSpPr/>
        <p:nvPr/>
      </p:nvGrpSpPr>
      <p:grpSpPr>
        <a:xfrm>
          <a:off x="0" y="0"/>
          <a:ext cx="0" cy="0"/>
          <a:chOff x="0" y="0"/>
          <a:chExt cx="0" cy="0"/>
        </a:xfrm>
      </p:grpSpPr>
      <p:sp>
        <p:nvSpPr>
          <p:cNvPr id="8" name="Title "/>
          <p:cNvSpPr>
            <a:spLocks noGrp="1"/>
          </p:cNvSpPr>
          <p:nvPr>
            <p:ph type="title"/>
          </p:nvPr>
        </p:nvSpPr>
        <p:spPr>
          <a:xfrm>
            <a:off x="304800" y="762001"/>
            <a:ext cx="8534400" cy="838199"/>
          </a:xfrm>
          <a:prstGeom prst="rect">
            <a:avLst/>
          </a:prstGeom>
        </p:spPr>
        <p:txBody>
          <a:bodyPr/>
          <a:lstStyle>
            <a:lvl1pPr>
              <a:defRPr sz="4000">
                <a:solidFill>
                  <a:schemeClr val="accent2"/>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Click to edit Master title style</a:t>
            </a:r>
          </a:p>
        </p:txBody>
      </p:sp>
      <p:sp>
        <p:nvSpPr>
          <p:cNvPr id="7" name="LOBL"/>
          <p:cNvSpPr>
            <a:spLocks noGrp="1"/>
          </p:cNvSpPr>
          <p:nvPr>
            <p:ph sz="quarter" idx="16" hasCustomPrompt="1"/>
          </p:nvPr>
        </p:nvSpPr>
        <p:spPr>
          <a:xfrm>
            <a:off x="304800" y="1752600"/>
            <a:ext cx="8534400" cy="4495800"/>
          </a:xfrm>
          <a:prstGeom prst="rect">
            <a:avLst/>
          </a:prstGeom>
        </p:spPr>
        <p:txBody>
          <a:bodyPr/>
          <a:lstStyle>
            <a:lvl1pPr marL="574675" indent="-350838">
              <a:buClr>
                <a:schemeClr val="accent2"/>
              </a:buClr>
              <a:buFont typeface="Arial" charset="0"/>
              <a:buChar char="•"/>
              <a:defRPr sz="2800" b="0" i="0" baseline="0">
                <a:latin typeface="Calibri" panose="020F0502020204030204" pitchFamily="34" charset="0"/>
                <a:ea typeface="Calibri" panose="020F0502020204030204" pitchFamily="34" charset="0"/>
                <a:cs typeface="Calibri" panose="020F0502020204030204" pitchFamily="34"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Explain the time value of money and why it is so important in the field of finance.</a:t>
            </a:r>
          </a:p>
          <a:p>
            <a:pPr lvl="0"/>
            <a:r>
              <a:rPr lang="en-US" dirty="0"/>
              <a:t>Explain the concept of future value, including the meaning of the terms principal, simple interest, and compound interest.</a:t>
            </a:r>
          </a:p>
          <a:p>
            <a:pPr lvl="0"/>
            <a:r>
              <a:rPr lang="en-US" dirty="0"/>
              <a:t>Explain the concept of present value, how it relates to future value, and is used to make business decisions.</a:t>
            </a:r>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Copyright ©2019 John Wiley &amp; Sons, Inc. </a:t>
            </a:r>
          </a:p>
        </p:txBody>
      </p:sp>
    </p:spTree>
    <p:extLst>
      <p:ext uri="{BB962C8B-B14F-4D97-AF65-F5344CB8AC3E}">
        <p14:creationId xmlns:p14="http://schemas.microsoft.com/office/powerpoint/2010/main" val="21789117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cept Check Question (1of 2)">
    <p:spTree>
      <p:nvGrpSpPr>
        <p:cNvPr id="1" name=""/>
        <p:cNvGrpSpPr/>
        <p:nvPr/>
      </p:nvGrpSpPr>
      <p:grpSpPr>
        <a:xfrm>
          <a:off x="0" y="0"/>
          <a:ext cx="0" cy="0"/>
          <a:chOff x="0" y="0"/>
          <a:chExt cx="0" cy="0"/>
        </a:xfrm>
      </p:grpSpPr>
      <p:sp>
        <p:nvSpPr>
          <p:cNvPr id="8" name="Question"/>
          <p:cNvSpPr>
            <a:spLocks noGrp="1"/>
          </p:cNvSpPr>
          <p:nvPr>
            <p:ph sz="quarter" idx="15" hasCustomPrompt="1"/>
          </p:nvPr>
        </p:nvSpPr>
        <p:spPr>
          <a:xfrm>
            <a:off x="304800" y="1752600"/>
            <a:ext cx="8534400" cy="4419600"/>
          </a:xfrm>
          <a:prstGeom prst="rect">
            <a:avLst/>
          </a:prstGeom>
        </p:spPr>
        <p:txBody>
          <a:bodyPr/>
          <a:lstStyle>
            <a:lvl1pPr marL="0" indent="0">
              <a:spcBef>
                <a:spcPts val="1000"/>
              </a:spcBef>
              <a:buNone/>
              <a:defRPr sz="3000" b="0" i="0" baseline="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803275" indent="-450850">
              <a:spcBef>
                <a:spcPts val="1000"/>
              </a:spcBef>
              <a:buClr>
                <a:schemeClr val="accent2"/>
              </a:buClr>
              <a:buFont typeface="+mj-lt"/>
              <a:buAutoNum type="alphaLcPeriod"/>
              <a:tabLst/>
              <a:defRPr sz="2800" b="0" i="0" baseline="0">
                <a:solidFill>
                  <a:schemeClr val="tx1"/>
                </a:solidFill>
                <a:latin typeface="Calibri" panose="020F0502020204030204" pitchFamily="34" charset="0"/>
                <a:ea typeface="Calibri" panose="020F0502020204030204" pitchFamily="34" charset="0"/>
                <a:cs typeface="Calibri" panose="020F0502020204030204" pitchFamily="34" charset="0"/>
              </a:defRPr>
            </a:lvl2pPr>
          </a:lstStyle>
          <a:p>
            <a:pPr lvl="0"/>
            <a:r>
              <a:rPr lang="en-US" b="0" i="0" dirty="0">
                <a:latin typeface="Source Sans Pro" charset="0"/>
                <a:ea typeface="Source Sans Pro" charset="0"/>
                <a:cs typeface="Source Sans Pro" charset="0"/>
              </a:rPr>
              <a:t>Which one of these statements about the accrual basis of accounting is false?</a:t>
            </a:r>
          </a:p>
          <a:p>
            <a:pPr lvl="1"/>
            <a:r>
              <a:rPr lang="en-US" dirty="0"/>
              <a:t>Companies record events that change their financial statements in the period in which events occur, even if cash was not exchanged.</a:t>
            </a:r>
          </a:p>
          <a:p>
            <a:pPr lvl="1"/>
            <a:r>
              <a:rPr lang="en-US" dirty="0"/>
              <a:t>Companies recognize revenue in the period in which the performance obligation is satisfied.</a:t>
            </a:r>
          </a:p>
          <a:p>
            <a:pPr lvl="1"/>
            <a:r>
              <a:rPr lang="en-US" dirty="0"/>
              <a:t>This basis is accord with generally accepted accounting principles.</a:t>
            </a:r>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Copyright ©2019 John Wiley &amp; Son, Inc. </a:t>
            </a:r>
          </a:p>
        </p:txBody>
      </p:sp>
      <p:sp>
        <p:nvSpPr>
          <p:cNvPr id="14" name="Title 13"/>
          <p:cNvSpPr>
            <a:spLocks noGrp="1"/>
          </p:cNvSpPr>
          <p:nvPr>
            <p:ph type="title" hasCustomPrompt="1"/>
          </p:nvPr>
        </p:nvSpPr>
        <p:spPr>
          <a:xfrm>
            <a:off x="304800" y="762001"/>
            <a:ext cx="8534400" cy="646331"/>
          </a:xfrm>
          <a:prstGeom prst="rect">
            <a:avLst/>
          </a:prstGeom>
        </p:spPr>
        <p:txBody>
          <a:bodyPr>
            <a:spAutoFit/>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1.1 Periodicity Assumption</a:t>
            </a:r>
          </a:p>
        </p:txBody>
      </p:sp>
    </p:spTree>
    <p:extLst>
      <p:ext uri="{BB962C8B-B14F-4D97-AF65-F5344CB8AC3E}">
        <p14:creationId xmlns:p14="http://schemas.microsoft.com/office/powerpoint/2010/main" val="9002921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earning Objectives: Version A">
    <p:spTree>
      <p:nvGrpSpPr>
        <p:cNvPr id="1" name=""/>
        <p:cNvGrpSpPr/>
        <p:nvPr/>
      </p:nvGrpSpPr>
      <p:grpSpPr>
        <a:xfrm>
          <a:off x="0" y="0"/>
          <a:ext cx="0" cy="0"/>
          <a:chOff x="0" y="0"/>
          <a:chExt cx="0" cy="0"/>
        </a:xfrm>
      </p:grpSpPr>
      <p:sp>
        <p:nvSpPr>
          <p:cNvPr id="15" name="Title"/>
          <p:cNvSpPr>
            <a:spLocks noGrp="1"/>
          </p:cNvSpPr>
          <p:nvPr>
            <p:ph type="title" hasCustomPrompt="1"/>
          </p:nvPr>
        </p:nvSpPr>
        <p:spPr>
          <a:xfrm>
            <a:off x="304800" y="762001"/>
            <a:ext cx="8534400" cy="990600"/>
          </a:xfrm>
          <a:prstGeom prst="rect">
            <a:avLst/>
          </a:prstGeom>
        </p:spPr>
        <p:txBody>
          <a:bodyPr anchor="t"/>
          <a:lstStyle>
            <a:lvl1pPr>
              <a:defRPr sz="4400">
                <a:solidFill>
                  <a:schemeClr val="accent2"/>
                </a:solidFill>
                <a:latin typeface="Calibri" panose="020F0502020204030204" pitchFamily="34" charset="0"/>
                <a:cs typeface="Calibri" panose="020F0502020204030204" pitchFamily="34" charset="0"/>
              </a:defRPr>
            </a:lvl1pPr>
          </a:lstStyle>
          <a:p>
            <a:pPr lvl="0"/>
            <a:r>
              <a:rPr lang="en-US" sz="4000" b="0" i="0" dirty="0">
                <a:latin typeface="Source Sans Pro" charset="0"/>
                <a:ea typeface="Source Sans Pro" charset="0"/>
                <a:cs typeface="Source Sans Pro" charset="0"/>
              </a:rPr>
              <a:t>Learning Objectives</a:t>
            </a:r>
            <a:endParaRPr lang="en-US" dirty="0"/>
          </a:p>
        </p:txBody>
      </p:sp>
      <p:sp>
        <p:nvSpPr>
          <p:cNvPr id="9" name="LONL"/>
          <p:cNvSpPr>
            <a:spLocks noGrp="1"/>
          </p:cNvSpPr>
          <p:nvPr>
            <p:ph sz="quarter" idx="16" hasCustomPrompt="1"/>
          </p:nvPr>
        </p:nvSpPr>
        <p:spPr>
          <a:xfrm>
            <a:off x="304800" y="1752600"/>
            <a:ext cx="8534400" cy="4495800"/>
          </a:xfrm>
          <a:prstGeom prst="rect">
            <a:avLst/>
          </a:prstGeom>
        </p:spPr>
        <p:txBody>
          <a:bodyPr/>
          <a:lstStyle>
            <a:lvl1pPr marL="514350" indent="-514350">
              <a:buClr>
                <a:schemeClr val="accent2"/>
              </a:buClr>
              <a:buFont typeface="+mj-lt"/>
              <a:buAutoNum type="arabicPeriod"/>
              <a:defRPr sz="3000" b="0" i="0" baseline="0">
                <a:latin typeface="Calibri" panose="020F0502020204030204" pitchFamily="34" charset="0"/>
                <a:ea typeface="Calibri" panose="020F0502020204030204" pitchFamily="34" charset="0"/>
                <a:cs typeface="Calibri" panose="020F0502020204030204" pitchFamily="34"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Explain the time value of money and why it is so important in the field of finance.</a:t>
            </a:r>
          </a:p>
          <a:p>
            <a:pPr lvl="0"/>
            <a:r>
              <a:rPr lang="en-US" dirty="0"/>
              <a:t>Explain the concept of future value, including the meaning of the terms principal, simple interest, and compound interest.</a:t>
            </a:r>
          </a:p>
          <a:p>
            <a:pPr lvl="0"/>
            <a:r>
              <a:rPr lang="en-US" dirty="0"/>
              <a:t>Explain the concept of present value, how it relates to future value, and is used to make business decisions.</a:t>
            </a:r>
          </a:p>
        </p:txBody>
      </p:sp>
      <p:sp>
        <p:nvSpPr>
          <p:cNvPr id="6" name="Slide Number Placeholder 5"/>
          <p:cNvSpPr>
            <a:spLocks noGrp="1"/>
          </p:cNvSpPr>
          <p:nvPr>
            <p:ph type="sldNum" sz="quarter" idx="12"/>
          </p:nvPr>
        </p:nvSpPr>
        <p:spPr>
          <a:xfrm>
            <a:off x="6457950" y="6356350"/>
            <a:ext cx="2381250" cy="365125"/>
          </a:xfrm>
          <a:prstGeom prst="rect">
            <a:avLst/>
          </a:prstGeom>
        </p:spPr>
        <p:txBody>
          <a:bodyPr/>
          <a:lstStyle/>
          <a:p>
            <a:fld id="{957104EA-F2AF-1046-9253-EE8D978719B5}" type="slidenum">
              <a:rPr lang="en-US" smtClean="0"/>
              <a:t>‹#›</a:t>
            </a:fld>
            <a:endParaRPr lang="en-US" dirty="0"/>
          </a:p>
        </p:txBody>
      </p:sp>
      <p:sp>
        <p:nvSpPr>
          <p:cNvPr id="5" name="Footer Placeholder 4"/>
          <p:cNvSpPr>
            <a:spLocks noGrp="1"/>
          </p:cNvSpPr>
          <p:nvPr>
            <p:ph type="ftr" sz="quarter" idx="11"/>
          </p:nvPr>
        </p:nvSpPr>
        <p:spPr>
          <a:xfrm>
            <a:off x="3028950" y="6356350"/>
            <a:ext cx="3086100" cy="365125"/>
          </a:xfrm>
          <a:prstGeom prst="rect">
            <a:avLst/>
          </a:prstGeom>
        </p:spPr>
        <p:txBody>
          <a:bodyPr/>
          <a:lstStyle/>
          <a:p>
            <a:r>
              <a:rPr lang="en-US" dirty="0"/>
              <a:t>Copyright ©2019 John Wiley &amp; Son, Inc. </a:t>
            </a:r>
          </a:p>
        </p:txBody>
      </p:sp>
    </p:spTree>
    <p:extLst>
      <p:ext uri="{BB962C8B-B14F-4D97-AF65-F5344CB8AC3E}">
        <p14:creationId xmlns:p14="http://schemas.microsoft.com/office/powerpoint/2010/main" val="18823214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earning Objectives: Version B">
    <p:spTree>
      <p:nvGrpSpPr>
        <p:cNvPr id="1" name=""/>
        <p:cNvGrpSpPr/>
        <p:nvPr/>
      </p:nvGrpSpPr>
      <p:grpSpPr>
        <a:xfrm>
          <a:off x="0" y="0"/>
          <a:ext cx="0" cy="0"/>
          <a:chOff x="0" y="0"/>
          <a:chExt cx="0" cy="0"/>
        </a:xfrm>
      </p:grpSpPr>
      <p:sp>
        <p:nvSpPr>
          <p:cNvPr id="7" name="LOBL"/>
          <p:cNvSpPr>
            <a:spLocks noGrp="1"/>
          </p:cNvSpPr>
          <p:nvPr>
            <p:ph sz="quarter" idx="16" hasCustomPrompt="1"/>
          </p:nvPr>
        </p:nvSpPr>
        <p:spPr>
          <a:xfrm>
            <a:off x="304800" y="1752600"/>
            <a:ext cx="8534400" cy="4495800"/>
          </a:xfrm>
          <a:prstGeom prst="rect">
            <a:avLst/>
          </a:prstGeom>
        </p:spPr>
        <p:txBody>
          <a:bodyPr/>
          <a:lstStyle>
            <a:lvl1pPr marL="292608" indent="-292608">
              <a:buClr>
                <a:schemeClr val="accent2"/>
              </a:buClr>
              <a:buFont typeface="Arial" charset="0"/>
              <a:buChar char="•"/>
              <a:defRPr sz="3000" b="0" i="0" baseline="0">
                <a:latin typeface="Calibri" panose="020F0502020204030204" pitchFamily="34" charset="0"/>
                <a:ea typeface="Calibri" panose="020F0502020204030204" pitchFamily="34" charset="0"/>
                <a:cs typeface="Calibri" panose="020F0502020204030204" pitchFamily="34"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Explain the time value of money and why it is so important in the field of finance.</a:t>
            </a:r>
          </a:p>
          <a:p>
            <a:pPr lvl="0"/>
            <a:r>
              <a:rPr lang="en-US" dirty="0"/>
              <a:t>Explain the concept of future value, including the meaning of the terms principal, simple interest, and compound interest.</a:t>
            </a:r>
          </a:p>
          <a:p>
            <a:pPr lvl="0"/>
            <a:r>
              <a:rPr lang="en-US" dirty="0"/>
              <a:t>Explain the concept of present value, how it relates to future value, and is used to make business decisions.</a:t>
            </a:r>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Copyright ©2019 John Wiley &amp; Son, Inc. </a:t>
            </a:r>
          </a:p>
        </p:txBody>
      </p:sp>
      <p:sp>
        <p:nvSpPr>
          <p:cNvPr id="12" name="Title"/>
          <p:cNvSpPr>
            <a:spLocks noGrp="1"/>
          </p:cNvSpPr>
          <p:nvPr>
            <p:ph type="title" hasCustomPrompt="1"/>
          </p:nvPr>
        </p:nvSpPr>
        <p:spPr>
          <a:xfrm>
            <a:off x="304800" y="762001"/>
            <a:ext cx="8534400" cy="990600"/>
          </a:xfrm>
          <a:prstGeom prst="rect">
            <a:avLst/>
          </a:prstGeom>
        </p:spPr>
        <p:txBody>
          <a:bodyPr anchor="t"/>
          <a:lstStyle>
            <a:lvl1pPr>
              <a:defRPr sz="4400">
                <a:solidFill>
                  <a:schemeClr val="accent2"/>
                </a:solidFill>
                <a:latin typeface="Calibri" panose="020F0502020204030204" pitchFamily="34" charset="0"/>
                <a:cs typeface="Calibri" panose="020F0502020204030204" pitchFamily="34" charset="0"/>
              </a:defRPr>
            </a:lvl1pPr>
          </a:lstStyle>
          <a:p>
            <a:pPr lvl="0"/>
            <a:r>
              <a:rPr lang="en-US" sz="4000" b="0" i="0" dirty="0">
                <a:latin typeface="Source Sans Pro" charset="0"/>
                <a:ea typeface="Source Sans Pro" charset="0"/>
                <a:cs typeface="Source Sans Pro" charset="0"/>
              </a:rPr>
              <a:t>Learning Objectives</a:t>
            </a:r>
            <a:endParaRPr lang="en-US" dirty="0"/>
          </a:p>
        </p:txBody>
      </p:sp>
    </p:spTree>
    <p:extLst>
      <p:ext uri="{BB962C8B-B14F-4D97-AF65-F5344CB8AC3E}">
        <p14:creationId xmlns:p14="http://schemas.microsoft.com/office/powerpoint/2010/main" val="8177182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cept Check Question (1of 2)">
    <p:spTree>
      <p:nvGrpSpPr>
        <p:cNvPr id="1" name=""/>
        <p:cNvGrpSpPr/>
        <p:nvPr/>
      </p:nvGrpSpPr>
      <p:grpSpPr>
        <a:xfrm>
          <a:off x="0" y="0"/>
          <a:ext cx="0" cy="0"/>
          <a:chOff x="0" y="0"/>
          <a:chExt cx="0" cy="0"/>
        </a:xfrm>
      </p:grpSpPr>
      <p:sp>
        <p:nvSpPr>
          <p:cNvPr id="8" name="Question"/>
          <p:cNvSpPr>
            <a:spLocks noGrp="1"/>
          </p:cNvSpPr>
          <p:nvPr>
            <p:ph sz="quarter" idx="15" hasCustomPrompt="1"/>
          </p:nvPr>
        </p:nvSpPr>
        <p:spPr>
          <a:xfrm>
            <a:off x="304800" y="1752600"/>
            <a:ext cx="8534400" cy="4419600"/>
          </a:xfrm>
          <a:prstGeom prst="rect">
            <a:avLst/>
          </a:prstGeom>
        </p:spPr>
        <p:txBody>
          <a:bodyPr/>
          <a:lstStyle>
            <a:lvl1pPr marL="0" indent="0">
              <a:spcBef>
                <a:spcPts val="1000"/>
              </a:spcBef>
              <a:buNone/>
              <a:defRPr sz="3000" b="0" i="0" baseline="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803275" indent="-450850">
              <a:spcBef>
                <a:spcPts val="1000"/>
              </a:spcBef>
              <a:buClr>
                <a:schemeClr val="accent2"/>
              </a:buClr>
              <a:buFont typeface="+mj-lt"/>
              <a:buAutoNum type="alphaLcPeriod"/>
              <a:tabLst/>
              <a:defRPr sz="2800" b="0" i="0" baseline="0">
                <a:solidFill>
                  <a:schemeClr val="tx1"/>
                </a:solidFill>
                <a:latin typeface="Calibri" panose="020F0502020204030204" pitchFamily="34" charset="0"/>
                <a:ea typeface="Calibri" panose="020F0502020204030204" pitchFamily="34" charset="0"/>
                <a:cs typeface="Calibri" panose="020F0502020204030204" pitchFamily="34" charset="0"/>
              </a:defRPr>
            </a:lvl2pPr>
          </a:lstStyle>
          <a:p>
            <a:pPr lvl="0"/>
            <a:r>
              <a:rPr lang="en-US" b="0" i="0" dirty="0">
                <a:latin typeface="Source Sans Pro" charset="0"/>
                <a:ea typeface="Source Sans Pro" charset="0"/>
                <a:cs typeface="Source Sans Pro" charset="0"/>
              </a:rPr>
              <a:t>Which one of these statements about the accrual basis of accounting is false?</a:t>
            </a:r>
          </a:p>
          <a:p>
            <a:pPr lvl="1"/>
            <a:r>
              <a:rPr lang="en-US" dirty="0"/>
              <a:t>Companies record events that change their financial statements in the period in which events occur, even if cash was not exchanged.</a:t>
            </a:r>
          </a:p>
          <a:p>
            <a:pPr lvl="1"/>
            <a:r>
              <a:rPr lang="en-US" dirty="0"/>
              <a:t>Companies recognize revenue in the period in which the performance obligation is satisfied.</a:t>
            </a:r>
          </a:p>
          <a:p>
            <a:pPr lvl="1"/>
            <a:r>
              <a:rPr lang="en-US" dirty="0"/>
              <a:t>This basis is accord with generally accepted accounting principles.</a:t>
            </a:r>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Copyright ©2019 John Wiley &amp; Son, Inc. </a:t>
            </a:r>
          </a:p>
        </p:txBody>
      </p:sp>
      <p:sp>
        <p:nvSpPr>
          <p:cNvPr id="14" name="Title 13"/>
          <p:cNvSpPr>
            <a:spLocks noGrp="1"/>
          </p:cNvSpPr>
          <p:nvPr>
            <p:ph type="title" hasCustomPrompt="1"/>
          </p:nvPr>
        </p:nvSpPr>
        <p:spPr>
          <a:xfrm>
            <a:off x="304800" y="762001"/>
            <a:ext cx="8534400" cy="646331"/>
          </a:xfrm>
          <a:prstGeom prst="rect">
            <a:avLst/>
          </a:prstGeom>
        </p:spPr>
        <p:txBody>
          <a:bodyPr>
            <a:spAutoFit/>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1.1 Periodicity Assumption</a:t>
            </a:r>
          </a:p>
        </p:txBody>
      </p:sp>
    </p:spTree>
    <p:extLst>
      <p:ext uri="{BB962C8B-B14F-4D97-AF65-F5344CB8AC3E}">
        <p14:creationId xmlns:p14="http://schemas.microsoft.com/office/powerpoint/2010/main" val="8124381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cept Check Question (2of 2)">
    <p:spTree>
      <p:nvGrpSpPr>
        <p:cNvPr id="1" name=""/>
        <p:cNvGrpSpPr/>
        <p:nvPr/>
      </p:nvGrpSpPr>
      <p:grpSpPr>
        <a:xfrm>
          <a:off x="0" y="0"/>
          <a:ext cx="0" cy="0"/>
          <a:chOff x="0" y="0"/>
          <a:chExt cx="0" cy="0"/>
        </a:xfrm>
      </p:grpSpPr>
      <p:sp>
        <p:nvSpPr>
          <p:cNvPr id="12" name="Question"/>
          <p:cNvSpPr>
            <a:spLocks noGrp="1"/>
          </p:cNvSpPr>
          <p:nvPr>
            <p:ph sz="quarter" idx="15" hasCustomPrompt="1"/>
          </p:nvPr>
        </p:nvSpPr>
        <p:spPr>
          <a:xfrm>
            <a:off x="304800" y="1752600"/>
            <a:ext cx="8534400" cy="4419600"/>
          </a:xfrm>
          <a:prstGeom prst="rect">
            <a:avLst/>
          </a:prstGeom>
        </p:spPr>
        <p:txBody>
          <a:bodyPr/>
          <a:lstStyle>
            <a:lvl1pPr marL="12700" indent="0">
              <a:spcBef>
                <a:spcPts val="1000"/>
              </a:spcBef>
              <a:buNone/>
              <a:tabLst/>
              <a:defRPr sz="3000" b="0" i="0" baseline="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803275" indent="-450850">
              <a:spcBef>
                <a:spcPts val="1000"/>
              </a:spcBef>
              <a:buFont typeface="+mj-lt"/>
              <a:buNone/>
              <a:tabLst/>
              <a:defRPr sz="2800" b="0" i="0" baseline="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803275" indent="-790575">
              <a:buNone/>
              <a:tabLst/>
              <a:defRPr sz="2800" b="0" i="0">
                <a:latin typeface="Calibri" panose="020F0502020204030204" pitchFamily="34" charset="0"/>
                <a:ea typeface="Calibri" panose="020F0502020204030204" pitchFamily="34" charset="0"/>
                <a:cs typeface="Calibri" panose="020F0502020204030204" pitchFamily="34" charset="0"/>
              </a:defRPr>
            </a:lvl3pPr>
          </a:lstStyle>
          <a:p>
            <a:pPr lvl="0"/>
            <a:r>
              <a:rPr lang="en-US" b="0" i="0" dirty="0">
                <a:latin typeface="Source Sans Pro" charset="0"/>
                <a:ea typeface="Source Sans Pro" charset="0"/>
                <a:cs typeface="Source Sans Pro" charset="0"/>
              </a:rPr>
              <a:t>Which one of these statements about the accrual basis of accounting is false?</a:t>
            </a:r>
          </a:p>
          <a:p>
            <a:pPr lvl="1"/>
            <a:r>
              <a:rPr lang="en-US" dirty="0"/>
              <a:t>a.	Companies record events that change their financial statements in the period in which events occur, even if cash was not exchanged.</a:t>
            </a:r>
          </a:p>
          <a:p>
            <a:pPr lvl="2"/>
            <a:r>
              <a:rPr lang="en-US" dirty="0"/>
              <a:t>✔️b.	Companies recognize revenue in the period in which the performance obligation is satisfied.</a:t>
            </a:r>
          </a:p>
          <a:p>
            <a:pPr lvl="1"/>
            <a:r>
              <a:rPr lang="en-US" dirty="0"/>
              <a:t>c.	This basis is accord with generally accepted accounting principles.</a:t>
            </a:r>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Copyright ©2019 John Wiley &amp; Son, Inc. </a:t>
            </a:r>
          </a:p>
        </p:txBody>
      </p:sp>
      <p:sp>
        <p:nvSpPr>
          <p:cNvPr id="18" name="Title"/>
          <p:cNvSpPr>
            <a:spLocks noGrp="1"/>
          </p:cNvSpPr>
          <p:nvPr>
            <p:ph sz="quarter" idx="16"/>
          </p:nvPr>
        </p:nvSpPr>
        <p:spPr>
          <a:xfrm>
            <a:off x="304800" y="762000"/>
            <a:ext cx="8534400" cy="990600"/>
          </a:xfrm>
          <a:prstGeom prst="rect">
            <a:avLst/>
          </a:prstGeom>
        </p:spPr>
        <p:txBody>
          <a:bodyPr/>
          <a:lstStyle>
            <a:lvl1pPr marL="0" indent="0">
              <a:buNone/>
              <a:defRPr sz="4000" b="0" i="0" baseline="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pPr lvl="0"/>
            <a:endParaRPr lang="en-US" dirty="0"/>
          </a:p>
        </p:txBody>
      </p:sp>
    </p:spTree>
    <p:extLst>
      <p:ext uri="{BB962C8B-B14F-4D97-AF65-F5344CB8AC3E}">
        <p14:creationId xmlns:p14="http://schemas.microsoft.com/office/powerpoint/2010/main" val="852393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pener: Version B">
    <p:spTree>
      <p:nvGrpSpPr>
        <p:cNvPr id="1" name=""/>
        <p:cNvGrpSpPr/>
        <p:nvPr/>
      </p:nvGrpSpPr>
      <p:grpSpPr>
        <a:xfrm>
          <a:off x="0" y="0"/>
          <a:ext cx="0" cy="0"/>
          <a:chOff x="0" y="0"/>
          <a:chExt cx="0" cy="0"/>
        </a:xfrm>
      </p:grpSpPr>
      <p:sp>
        <p:nvSpPr>
          <p:cNvPr id="13" name="CN"/>
          <p:cNvSpPr>
            <a:spLocks noGrp="1"/>
          </p:cNvSpPr>
          <p:nvPr>
            <p:ph sz="quarter" idx="19" hasCustomPrompt="1"/>
          </p:nvPr>
        </p:nvSpPr>
        <p:spPr>
          <a:xfrm>
            <a:off x="152400" y="228600"/>
            <a:ext cx="8839200" cy="533400"/>
          </a:xfrm>
          <a:prstGeom prst="rect">
            <a:avLst/>
          </a:prstGeom>
        </p:spPr>
        <p:txBody>
          <a:bodyPr/>
          <a:lstStyle>
            <a:lvl1pPr marL="0" indent="0" algn="ctr">
              <a:buNone/>
              <a:defRPr sz="4000" b="1" i="0" baseline="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Chapter 1</a:t>
            </a:r>
          </a:p>
        </p:txBody>
      </p:sp>
      <p:sp>
        <p:nvSpPr>
          <p:cNvPr id="14" name="CT"/>
          <p:cNvSpPr>
            <a:spLocks noGrp="1"/>
          </p:cNvSpPr>
          <p:nvPr>
            <p:ph sz="quarter" idx="20" hasCustomPrompt="1"/>
          </p:nvPr>
        </p:nvSpPr>
        <p:spPr>
          <a:xfrm>
            <a:off x="152400" y="762000"/>
            <a:ext cx="8839200" cy="2286000"/>
          </a:xfrm>
          <a:prstGeom prst="rect">
            <a:avLst/>
          </a:prstGeom>
        </p:spPr>
        <p:txBody>
          <a:bodyPr anchor="ctr"/>
          <a:lstStyle>
            <a:lvl1pPr marL="0" indent="0" algn="ctr">
              <a:buNone/>
              <a:defRPr sz="3800" b="0" i="0">
                <a:latin typeface="Calibri" panose="020F0502020204030204" pitchFamily="34" charset="0"/>
                <a:ea typeface="Calibri" panose="020F0502020204030204" pitchFamily="34" charset="0"/>
                <a:cs typeface="Calibri" panose="020F0502020204030204"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Chapter Title</a:t>
            </a:r>
          </a:p>
        </p:txBody>
      </p:sp>
      <p:sp>
        <p:nvSpPr>
          <p:cNvPr id="8" name="Title "/>
          <p:cNvSpPr>
            <a:spLocks noGrp="1"/>
          </p:cNvSpPr>
          <p:nvPr>
            <p:ph type="title" hasCustomPrompt="1"/>
          </p:nvPr>
        </p:nvSpPr>
        <p:spPr>
          <a:xfrm>
            <a:off x="152400" y="3505200"/>
            <a:ext cx="8839200" cy="1524000"/>
          </a:xfrm>
          <a:prstGeom prst="rect">
            <a:avLst/>
          </a:prstGeom>
        </p:spPr>
        <p:txBody>
          <a:bodyPr anchor="b"/>
          <a:lstStyle>
            <a:lvl1pPr>
              <a:defRPr sz="6200" b="0" i="0" baseline="0">
                <a:latin typeface="Source Sans Pro Light" charset="0"/>
                <a:ea typeface="Source Sans Pro Light" charset="0"/>
                <a:cs typeface="Source Sans Pro Light" charset="0"/>
              </a:defRPr>
            </a:lvl1pPr>
          </a:lstStyle>
          <a:p>
            <a:r>
              <a:rPr lang="en-US" dirty="0"/>
              <a:t>Click to Edit Book Title</a:t>
            </a:r>
          </a:p>
        </p:txBody>
      </p:sp>
      <p:sp>
        <p:nvSpPr>
          <p:cNvPr id="15" name="Edition"/>
          <p:cNvSpPr>
            <a:spLocks noGrp="1"/>
          </p:cNvSpPr>
          <p:nvPr>
            <p:ph sz="quarter" idx="17" hasCustomPrompt="1"/>
          </p:nvPr>
        </p:nvSpPr>
        <p:spPr>
          <a:xfrm>
            <a:off x="152400" y="5029200"/>
            <a:ext cx="8839200" cy="762000"/>
          </a:xfrm>
          <a:prstGeom prst="rect">
            <a:avLst/>
          </a:prstGeom>
        </p:spPr>
        <p:txBody>
          <a:bodyPr/>
          <a:lstStyle>
            <a:lvl1pPr marL="0" indent="0" algn="ctr">
              <a:buNone/>
              <a:defRPr sz="2900" b="1" i="0" baseline="0">
                <a:latin typeface="Calibri" panose="020F0502020204030204" pitchFamily="34" charset="0"/>
                <a:ea typeface="Calibri" panose="020F0502020204030204" pitchFamily="34" charset="0"/>
                <a:cs typeface="Calibri" panose="020F0502020204030204" pitchFamily="34" charset="0"/>
              </a:defRPr>
            </a:lvl1pPr>
          </a:lstStyle>
          <a:p>
            <a:pPr lvl="0"/>
            <a:r>
              <a:rPr lang="en-US" sz="2900" b="1" i="0" dirty="0">
                <a:latin typeface="Source Sans Pro" charset="0"/>
                <a:ea typeface="Source Sans Pro" charset="0"/>
                <a:cs typeface="Source Sans Pro" charset="0"/>
              </a:rPr>
              <a:t>Third Edition</a:t>
            </a:r>
            <a:endParaRPr lang="en-US" dirty="0"/>
          </a:p>
        </p:txBody>
      </p:sp>
      <p:sp>
        <p:nvSpPr>
          <p:cNvPr id="16" name="Author"/>
          <p:cNvSpPr>
            <a:spLocks noGrp="1"/>
          </p:cNvSpPr>
          <p:nvPr>
            <p:ph sz="quarter" idx="18" hasCustomPrompt="1"/>
          </p:nvPr>
        </p:nvSpPr>
        <p:spPr>
          <a:xfrm>
            <a:off x="152400" y="6096000"/>
            <a:ext cx="8839200" cy="533400"/>
          </a:xfrm>
          <a:prstGeom prst="rect">
            <a:avLst/>
          </a:prstGeom>
        </p:spPr>
        <p:txBody>
          <a:bodyPr/>
          <a:lstStyle>
            <a:lvl1pPr marL="0" indent="0" algn="ctr">
              <a:buNone/>
              <a:defRPr b="0" i="0" baseline="0">
                <a:solidFill>
                  <a:schemeClr val="accent2"/>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b="0" i="0" dirty="0">
                <a:latin typeface="Source Sans Pro" charset="0"/>
                <a:ea typeface="Source Sans Pro" charset="0"/>
                <a:cs typeface="Source Sans Pro" charset="0"/>
              </a:rPr>
              <a:t>David Klein</a:t>
            </a:r>
            <a:endParaRPr lang="en-US" dirty="0"/>
          </a:p>
        </p:txBody>
      </p:sp>
    </p:spTree>
    <p:extLst>
      <p:ext uri="{BB962C8B-B14F-4D97-AF65-F5344CB8AC3E}">
        <p14:creationId xmlns:p14="http://schemas.microsoft.com/office/powerpoint/2010/main" val="10642320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Key Term: Version A">
    <p:spTree>
      <p:nvGrpSpPr>
        <p:cNvPr id="1" name=""/>
        <p:cNvGrpSpPr/>
        <p:nvPr/>
      </p:nvGrpSpPr>
      <p:grpSpPr>
        <a:xfrm>
          <a:off x="0" y="0"/>
          <a:ext cx="0" cy="0"/>
          <a:chOff x="0" y="0"/>
          <a:chExt cx="0" cy="0"/>
        </a:xfrm>
      </p:grpSpPr>
      <p:sp>
        <p:nvSpPr>
          <p:cNvPr id="16" name="Title"/>
          <p:cNvSpPr>
            <a:spLocks noGrp="1"/>
          </p:cNvSpPr>
          <p:nvPr>
            <p:ph sz="quarter" idx="17" hasCustomPrompt="1"/>
          </p:nvPr>
        </p:nvSpPr>
        <p:spPr>
          <a:xfrm>
            <a:off x="304800" y="762000"/>
            <a:ext cx="8534400" cy="990600"/>
          </a:xfrm>
          <a:prstGeom prst="rect">
            <a:avLst/>
          </a:prstGeom>
        </p:spPr>
        <p:txBody>
          <a:bodyPr/>
          <a:lstStyle>
            <a:lvl1pPr marL="0" indent="0">
              <a:buNone/>
              <a:defRPr sz="4000" b="0" i="0" baseline="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Language</a:t>
            </a:r>
          </a:p>
        </p:txBody>
      </p:sp>
      <p:sp>
        <p:nvSpPr>
          <p:cNvPr id="7" name="Definition of Key Term"/>
          <p:cNvSpPr>
            <a:spLocks noGrp="1"/>
          </p:cNvSpPr>
          <p:nvPr>
            <p:ph sz="quarter" idx="15" hasCustomPrompt="1"/>
          </p:nvPr>
        </p:nvSpPr>
        <p:spPr>
          <a:xfrm>
            <a:off x="304800" y="1752600"/>
            <a:ext cx="8534400" cy="4114800"/>
          </a:xfrm>
          <a:prstGeom prst="rect">
            <a:avLst/>
          </a:prstGeom>
        </p:spPr>
        <p:txBody>
          <a:bodyPr/>
          <a:lstStyle>
            <a:lvl1pPr marL="292608" indent="-292608">
              <a:spcBef>
                <a:spcPts val="1000"/>
              </a:spcBef>
              <a:buFont typeface="Arial" charset="0"/>
              <a:buChar char="•"/>
              <a:defRPr sz="3000" b="0" i="0" baseline="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803275" indent="-450850">
              <a:spcBef>
                <a:spcPts val="1000"/>
              </a:spcBef>
              <a:buFont typeface="+mj-lt"/>
              <a:buAutoNum type="alphaLcPeriod"/>
              <a:tabLst/>
              <a:defRPr sz="2800" b="0" i="0" baseline="0">
                <a:solidFill>
                  <a:schemeClr val="tx1"/>
                </a:solidFill>
                <a:latin typeface="Source Sans Pro" charset="0"/>
                <a:ea typeface="Source Sans Pro" charset="0"/>
                <a:cs typeface="Source Sans Pro" charset="0"/>
              </a:defRPr>
            </a:lvl2pPr>
          </a:lstStyle>
          <a:p>
            <a:pPr lvl="0"/>
            <a:r>
              <a:rPr lang="en-US" dirty="0"/>
              <a:t>Form of communication using sounds and symbols combined according to specified rules</a:t>
            </a:r>
          </a:p>
        </p:txBody>
      </p:sp>
      <p:sp>
        <p:nvSpPr>
          <p:cNvPr id="9" name="Media LInk"/>
          <p:cNvSpPr>
            <a:spLocks noGrp="1"/>
          </p:cNvSpPr>
          <p:nvPr>
            <p:ph sz="quarter" idx="16" hasCustomPrompt="1"/>
          </p:nvPr>
        </p:nvSpPr>
        <p:spPr>
          <a:xfrm>
            <a:off x="304800" y="5867400"/>
            <a:ext cx="8534400" cy="609600"/>
          </a:xfrm>
          <a:prstGeom prst="rect">
            <a:avLst/>
          </a:prstGeom>
        </p:spPr>
        <p:txBody>
          <a:bodyPr/>
          <a:lstStyle>
            <a:lvl1pPr marL="0" indent="0" algn="r">
              <a:buNone/>
              <a:defRPr sz="2200" b="0" i="0" baseline="0">
                <a:latin typeface="Calibri" panose="020F0502020204030204" pitchFamily="34" charset="0"/>
                <a:ea typeface="Calibri" panose="020F0502020204030204" pitchFamily="34" charset="0"/>
                <a:cs typeface="Calibri" panose="020F0502020204030204" pitchFamily="34" charset="0"/>
              </a:defRPr>
            </a:lvl1pPr>
            <a:lvl2pPr algn="r">
              <a:defRPr/>
            </a:lvl2pPr>
            <a:lvl3pPr algn="r">
              <a:defRPr/>
            </a:lvl3pPr>
            <a:lvl4pPr algn="r">
              <a:defRPr/>
            </a:lvl4pPr>
            <a:lvl5pPr algn="r">
              <a:defRPr/>
            </a:lvl5pPr>
          </a:lstStyle>
          <a:p>
            <a:pPr lvl="0"/>
            <a:r>
              <a:rPr lang="en-US" dirty="0"/>
              <a:t>Media link placeholder</a:t>
            </a:r>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Copyright ©2019 John Wiley &amp; Son, Inc. </a:t>
            </a:r>
          </a:p>
        </p:txBody>
      </p:sp>
    </p:spTree>
    <p:extLst>
      <p:ext uri="{BB962C8B-B14F-4D97-AF65-F5344CB8AC3E}">
        <p14:creationId xmlns:p14="http://schemas.microsoft.com/office/powerpoint/2010/main" val="7006093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Key Term: Version B">
    <p:spTree>
      <p:nvGrpSpPr>
        <p:cNvPr id="1" name=""/>
        <p:cNvGrpSpPr/>
        <p:nvPr/>
      </p:nvGrpSpPr>
      <p:grpSpPr>
        <a:xfrm>
          <a:off x="0" y="0"/>
          <a:ext cx="0" cy="0"/>
          <a:chOff x="0" y="0"/>
          <a:chExt cx="0" cy="0"/>
        </a:xfrm>
      </p:grpSpPr>
      <p:sp>
        <p:nvSpPr>
          <p:cNvPr id="12" name="Title"/>
          <p:cNvSpPr>
            <a:spLocks noGrp="1"/>
          </p:cNvSpPr>
          <p:nvPr>
            <p:ph sz="quarter" idx="16" hasCustomPrompt="1"/>
          </p:nvPr>
        </p:nvSpPr>
        <p:spPr>
          <a:xfrm>
            <a:off x="304800" y="838201"/>
            <a:ext cx="8534400" cy="1066800"/>
          </a:xfrm>
          <a:prstGeom prst="rect">
            <a:avLst/>
          </a:prstGeom>
        </p:spPr>
        <p:txBody>
          <a:bodyPr/>
          <a:lstStyle>
            <a:lvl1pPr marL="0" indent="0">
              <a:buNone/>
              <a:defRPr sz="4000" b="0" i="0" baseline="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Anatomy and Physiology Defined</a:t>
            </a:r>
          </a:p>
        </p:txBody>
      </p:sp>
      <p:sp>
        <p:nvSpPr>
          <p:cNvPr id="7" name="Definition of Key Term"/>
          <p:cNvSpPr>
            <a:spLocks noGrp="1"/>
          </p:cNvSpPr>
          <p:nvPr>
            <p:ph sz="quarter" idx="15" hasCustomPrompt="1"/>
          </p:nvPr>
        </p:nvSpPr>
        <p:spPr>
          <a:xfrm>
            <a:off x="304800" y="1905000"/>
            <a:ext cx="8534400" cy="3962400"/>
          </a:xfrm>
          <a:prstGeom prst="rect">
            <a:avLst/>
          </a:prstGeom>
        </p:spPr>
        <p:txBody>
          <a:bodyPr/>
          <a:lstStyle>
            <a:lvl1pPr marL="292608" indent="-292608">
              <a:spcBef>
                <a:spcPts val="1000"/>
              </a:spcBef>
              <a:buClr>
                <a:schemeClr val="accent2"/>
              </a:buClr>
              <a:buFont typeface="Arial" charset="0"/>
              <a:buChar char="•"/>
              <a:defRPr sz="3000" b="0" i="0" baseline="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803275" indent="-450850">
              <a:spcBef>
                <a:spcPts val="1000"/>
              </a:spcBef>
              <a:buFont typeface="+mj-lt"/>
              <a:buAutoNum type="alphaLcPeriod"/>
              <a:tabLst/>
              <a:defRPr sz="2800" b="0" i="0" baseline="0">
                <a:solidFill>
                  <a:schemeClr val="tx1"/>
                </a:solidFill>
                <a:latin typeface="Source Sans Pro" charset="0"/>
                <a:ea typeface="Source Sans Pro" charset="0"/>
                <a:cs typeface="Source Sans Pro" charset="0"/>
              </a:defRPr>
            </a:lvl2pPr>
          </a:lstStyle>
          <a:p>
            <a:pPr lvl="0"/>
            <a:r>
              <a:rPr lang="en-US" dirty="0"/>
              <a:t>Anatomy is the science of structure and the relationships among structures.</a:t>
            </a:r>
          </a:p>
          <a:p>
            <a:pPr lvl="0"/>
            <a:r>
              <a:rPr lang="en-US" dirty="0"/>
              <a:t>Physiology is the science of body functions, that is, how the body parts work.</a:t>
            </a:r>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Copyright ©2019 John Wiley &amp; Son, Inc. </a:t>
            </a:r>
          </a:p>
        </p:txBody>
      </p:sp>
    </p:spTree>
    <p:extLst>
      <p:ext uri="{BB962C8B-B14F-4D97-AF65-F5344CB8AC3E}">
        <p14:creationId xmlns:p14="http://schemas.microsoft.com/office/powerpoint/2010/main" val="6622711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for Figure">
    <p:spTree>
      <p:nvGrpSpPr>
        <p:cNvPr id="1" name=""/>
        <p:cNvGrpSpPr/>
        <p:nvPr/>
      </p:nvGrpSpPr>
      <p:grpSpPr>
        <a:xfrm>
          <a:off x="0" y="0"/>
          <a:ext cx="0" cy="0"/>
          <a:chOff x="0" y="0"/>
          <a:chExt cx="0" cy="0"/>
        </a:xfrm>
      </p:grpSpPr>
      <p:sp>
        <p:nvSpPr>
          <p:cNvPr id="7" name="Content"/>
          <p:cNvSpPr>
            <a:spLocks noGrp="1"/>
          </p:cNvSpPr>
          <p:nvPr>
            <p:ph sz="quarter" idx="15" hasCustomPrompt="1"/>
          </p:nvPr>
        </p:nvSpPr>
        <p:spPr>
          <a:xfrm>
            <a:off x="304800" y="5029200"/>
            <a:ext cx="8534400" cy="1143000"/>
          </a:xfrm>
          <a:prstGeom prst="rect">
            <a:avLst/>
          </a:prstGeom>
        </p:spPr>
        <p:txBody>
          <a:bodyPr/>
          <a:lstStyle>
            <a:lvl1pPr marL="0" indent="0">
              <a:spcBef>
                <a:spcPts val="1000"/>
              </a:spcBef>
              <a:buFont typeface="Arial" charset="0"/>
              <a:buNone/>
              <a:defRPr sz="2000" b="0" i="0" baseline="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803275" indent="-450850">
              <a:spcBef>
                <a:spcPts val="1000"/>
              </a:spcBef>
              <a:buFont typeface="+mj-lt"/>
              <a:buAutoNum type="alphaLcPeriod"/>
              <a:tabLst/>
              <a:defRPr sz="2800" b="0" i="0" baseline="0">
                <a:solidFill>
                  <a:schemeClr val="tx1"/>
                </a:solidFill>
                <a:latin typeface="Source Sans Pro" charset="0"/>
                <a:ea typeface="Source Sans Pro" charset="0"/>
                <a:cs typeface="Source Sans Pro" charset="0"/>
              </a:defRPr>
            </a:lvl2pPr>
          </a:lstStyle>
          <a:p>
            <a:pPr lvl="0"/>
            <a:r>
              <a:rPr lang="en-US" sz="2000" dirty="0"/>
              <a:t>Figure 4.5 Figure title placeholder</a:t>
            </a:r>
          </a:p>
          <a:p>
            <a:pPr lvl="0"/>
            <a:endParaRPr lang="en-US" dirty="0"/>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Copyright ©2019 John Wiley &amp; Son, Inc. </a:t>
            </a:r>
          </a:p>
        </p:txBody>
      </p:sp>
      <p:sp>
        <p:nvSpPr>
          <p:cNvPr id="11" name="Content Placeholder 10"/>
          <p:cNvSpPr>
            <a:spLocks noGrp="1"/>
          </p:cNvSpPr>
          <p:nvPr>
            <p:ph sz="quarter" idx="16"/>
          </p:nvPr>
        </p:nvSpPr>
        <p:spPr>
          <a:xfrm>
            <a:off x="304800" y="1752600"/>
            <a:ext cx="8534400" cy="3276600"/>
          </a:xfrm>
          <a:prstGeom prst="rect">
            <a:avLst/>
          </a:prstGeom>
        </p:spPr>
        <p:txBody>
          <a:bodyPr/>
          <a:lstStyle>
            <a:lvl1pPr marL="0" indent="0">
              <a:buNone/>
              <a:defRPr sz="3000" b="0" i="0">
                <a:latin typeface="Calibri" panose="020F0502020204030204" pitchFamily="34" charset="0"/>
                <a:ea typeface="Calibri" panose="020F0502020204030204" pitchFamily="34" charset="0"/>
                <a:cs typeface="Calibri" panose="020F0502020204030204" pitchFamily="34" charset="0"/>
              </a:defRPr>
            </a:lvl1pPr>
          </a:lstStyle>
          <a:p>
            <a:pPr lvl="0"/>
            <a:endParaRPr lang="en-US" dirty="0"/>
          </a:p>
        </p:txBody>
      </p:sp>
      <p:sp>
        <p:nvSpPr>
          <p:cNvPr id="8" name="Title "/>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Section or Topic Heading</a:t>
            </a:r>
          </a:p>
        </p:txBody>
      </p:sp>
    </p:spTree>
    <p:extLst>
      <p:ext uri="{BB962C8B-B14F-4D97-AF65-F5344CB8AC3E}">
        <p14:creationId xmlns:p14="http://schemas.microsoft.com/office/powerpoint/2010/main" val="977103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Section or Topic Heading</a:t>
            </a:r>
          </a:p>
        </p:txBody>
      </p:sp>
      <p:sp>
        <p:nvSpPr>
          <p:cNvPr id="6" name="Content Placeholder"/>
          <p:cNvSpPr>
            <a:spLocks noGrp="1"/>
          </p:cNvSpPr>
          <p:nvPr>
            <p:ph sz="quarter" idx="16"/>
          </p:nvPr>
        </p:nvSpPr>
        <p:spPr>
          <a:xfrm>
            <a:off x="304800" y="1752600"/>
            <a:ext cx="8534400" cy="4603750"/>
          </a:xfrm>
          <a:prstGeom prst="rect">
            <a:avLst/>
          </a:prstGeom>
        </p:spPr>
        <p:txBody>
          <a:bodyPr/>
          <a:lstStyle>
            <a:lvl1pPr marL="0" indent="0">
              <a:buNone/>
              <a:defRPr sz="3000" b="0" i="0">
                <a:latin typeface="Calibri" panose="020F0502020204030204" pitchFamily="34" charset="0"/>
                <a:ea typeface="Calibri" panose="020F0502020204030204" pitchFamily="34" charset="0"/>
                <a:cs typeface="Calibri" panose="020F0502020204030204" pitchFamily="34" charset="0"/>
              </a:defRPr>
            </a:lvl1pPr>
          </a:lstStyle>
          <a:p>
            <a:pPr lvl="0"/>
            <a:endParaRPr lang="en-US" dirty="0"/>
          </a:p>
        </p:txBody>
      </p:sp>
      <p:sp>
        <p:nvSpPr>
          <p:cNvPr id="3" name="Slide Number Placeholder"/>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Copyright ©2019 John Wiley &amp; Son, Inc. </a:t>
            </a:r>
          </a:p>
        </p:txBody>
      </p:sp>
    </p:spTree>
    <p:extLst>
      <p:ext uri="{BB962C8B-B14F-4D97-AF65-F5344CB8AC3E}">
        <p14:creationId xmlns:p14="http://schemas.microsoft.com/office/powerpoint/2010/main" val="2539791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Title "/>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Section or Topic Heading</a:t>
            </a:r>
          </a:p>
        </p:txBody>
      </p:sp>
      <p:sp>
        <p:nvSpPr>
          <p:cNvPr id="6" name="Content Placeholder 1"/>
          <p:cNvSpPr>
            <a:spLocks noGrp="1"/>
          </p:cNvSpPr>
          <p:nvPr>
            <p:ph sz="quarter" idx="16"/>
          </p:nvPr>
        </p:nvSpPr>
        <p:spPr>
          <a:xfrm>
            <a:off x="304800" y="1752600"/>
            <a:ext cx="4114800" cy="4603750"/>
          </a:xfrm>
          <a:prstGeom prst="rect">
            <a:avLst/>
          </a:prstGeom>
        </p:spPr>
        <p:txBody>
          <a:bodyPr/>
          <a:lstStyle>
            <a:lvl1pPr marL="0" indent="0">
              <a:buNone/>
              <a:defRPr sz="3000" b="0" i="0">
                <a:latin typeface="Calibri" panose="020F0502020204030204" pitchFamily="34" charset="0"/>
                <a:ea typeface="Calibri" panose="020F0502020204030204" pitchFamily="34" charset="0"/>
                <a:cs typeface="Calibri" panose="020F0502020204030204" pitchFamily="34" charset="0"/>
              </a:defRPr>
            </a:lvl1pPr>
          </a:lstStyle>
          <a:p>
            <a:pPr lvl="0"/>
            <a:endParaRPr lang="en-US" dirty="0"/>
          </a:p>
        </p:txBody>
      </p:sp>
      <p:sp>
        <p:nvSpPr>
          <p:cNvPr id="7" name="Content Placeholder 2"/>
          <p:cNvSpPr>
            <a:spLocks noGrp="1"/>
          </p:cNvSpPr>
          <p:nvPr>
            <p:ph sz="quarter" idx="17"/>
          </p:nvPr>
        </p:nvSpPr>
        <p:spPr>
          <a:xfrm>
            <a:off x="4724400" y="1752600"/>
            <a:ext cx="4114800" cy="4603750"/>
          </a:xfrm>
          <a:prstGeom prst="rect">
            <a:avLst/>
          </a:prstGeom>
        </p:spPr>
        <p:txBody>
          <a:bodyPr/>
          <a:lstStyle>
            <a:lvl1pPr marL="0" indent="0">
              <a:buNone/>
              <a:defRPr sz="3000" b="0" i="0">
                <a:latin typeface="Calibri" panose="020F0502020204030204" pitchFamily="34" charset="0"/>
                <a:ea typeface="Calibri" panose="020F0502020204030204" pitchFamily="34" charset="0"/>
                <a:cs typeface="Calibri" panose="020F0502020204030204" pitchFamily="34" charset="0"/>
              </a:defRPr>
            </a:lvl1pPr>
          </a:lstStyle>
          <a:p>
            <a:pPr lvl="0"/>
            <a:endParaRPr lang="en-US" dirty="0"/>
          </a:p>
        </p:txBody>
      </p:sp>
      <p:sp>
        <p:nvSpPr>
          <p:cNvPr id="3" name="Slide Number Placeholder "/>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
          <p:cNvSpPr>
            <a:spLocks noGrp="1"/>
          </p:cNvSpPr>
          <p:nvPr>
            <p:ph type="ftr" sz="quarter" idx="11"/>
          </p:nvPr>
        </p:nvSpPr>
        <p:spPr/>
        <p:txBody>
          <a:bodyPr/>
          <a:lstStyle/>
          <a:p>
            <a:r>
              <a:rPr lang="en-US" dirty="0"/>
              <a:t>Copyright ©2019 John Wiley &amp; Son, Inc. </a:t>
            </a:r>
          </a:p>
        </p:txBody>
      </p:sp>
    </p:spTree>
    <p:extLst>
      <p:ext uri="{BB962C8B-B14F-4D97-AF65-F5344CB8AC3E}">
        <p14:creationId xmlns:p14="http://schemas.microsoft.com/office/powerpoint/2010/main" val="12647604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Title "/>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Section or Topic Heading</a:t>
            </a:r>
          </a:p>
        </p:txBody>
      </p:sp>
      <p:sp>
        <p:nvSpPr>
          <p:cNvPr id="6" name="Content Placeholder 1"/>
          <p:cNvSpPr>
            <a:spLocks noGrp="1"/>
          </p:cNvSpPr>
          <p:nvPr>
            <p:ph sz="quarter" idx="16"/>
          </p:nvPr>
        </p:nvSpPr>
        <p:spPr>
          <a:xfrm>
            <a:off x="304800" y="1752600"/>
            <a:ext cx="4114800" cy="2819400"/>
          </a:xfrm>
          <a:prstGeom prst="rect">
            <a:avLst/>
          </a:prstGeom>
        </p:spPr>
        <p:txBody>
          <a:bodyPr/>
          <a:lstStyle>
            <a:lvl1pPr marL="0" indent="0">
              <a:buNone/>
              <a:defRPr sz="3000" b="0" i="0">
                <a:latin typeface="Calibri" panose="020F0502020204030204" pitchFamily="34" charset="0"/>
                <a:ea typeface="Calibri" panose="020F0502020204030204" pitchFamily="34" charset="0"/>
                <a:cs typeface="Calibri" panose="020F0502020204030204" pitchFamily="34" charset="0"/>
              </a:defRPr>
            </a:lvl1pPr>
          </a:lstStyle>
          <a:p>
            <a:pPr lvl="0"/>
            <a:endParaRPr lang="en-US" dirty="0"/>
          </a:p>
        </p:txBody>
      </p:sp>
      <p:sp>
        <p:nvSpPr>
          <p:cNvPr id="7" name="Content Placeholder 2"/>
          <p:cNvSpPr>
            <a:spLocks noGrp="1"/>
          </p:cNvSpPr>
          <p:nvPr>
            <p:ph sz="quarter" idx="17"/>
          </p:nvPr>
        </p:nvSpPr>
        <p:spPr>
          <a:xfrm>
            <a:off x="4724400" y="1752600"/>
            <a:ext cx="4114800" cy="2819400"/>
          </a:xfrm>
          <a:prstGeom prst="rect">
            <a:avLst/>
          </a:prstGeom>
        </p:spPr>
        <p:txBody>
          <a:bodyPr/>
          <a:lstStyle>
            <a:lvl1pPr marL="0" indent="0">
              <a:buNone/>
              <a:defRPr sz="3000" b="0" i="0">
                <a:latin typeface="Calibri" panose="020F0502020204030204" pitchFamily="34" charset="0"/>
                <a:ea typeface="Calibri" panose="020F0502020204030204" pitchFamily="34" charset="0"/>
                <a:cs typeface="Calibri" panose="020F0502020204030204" pitchFamily="34" charset="0"/>
              </a:defRPr>
            </a:lvl1pPr>
          </a:lstStyle>
          <a:p>
            <a:pPr lvl="0"/>
            <a:endParaRPr lang="en-US" dirty="0"/>
          </a:p>
        </p:txBody>
      </p:sp>
      <p:sp>
        <p:nvSpPr>
          <p:cNvPr id="9" name="Content Placeholder 8"/>
          <p:cNvSpPr>
            <a:spLocks noGrp="1"/>
          </p:cNvSpPr>
          <p:nvPr>
            <p:ph sz="quarter" idx="18"/>
          </p:nvPr>
        </p:nvSpPr>
        <p:spPr>
          <a:xfrm>
            <a:off x="2286000" y="4724400"/>
            <a:ext cx="4572000" cy="1489075"/>
          </a:xfrm>
          <a:prstGeom prst="rect">
            <a:avLst/>
          </a:prstGeom>
        </p:spPr>
        <p:txBody>
          <a:bodyPr/>
          <a:lstStyle>
            <a:lvl1pPr marL="0" indent="0">
              <a:buNone/>
              <a:defRPr sz="3000" b="0" i="0">
                <a:latin typeface="Calibri" panose="020F0502020204030204" pitchFamily="34" charset="0"/>
                <a:ea typeface="Calibri" panose="020F0502020204030204" pitchFamily="34" charset="0"/>
                <a:cs typeface="Calibri" panose="020F0502020204030204" pitchFamily="34" charset="0"/>
              </a:defRPr>
            </a:lvl1pPr>
          </a:lstStyle>
          <a:p>
            <a:pPr lvl="0"/>
            <a:endParaRPr lang="en-US" dirty="0"/>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Copyright ©2019 John Wiley &amp; Son, Inc. </a:t>
            </a:r>
          </a:p>
        </p:txBody>
      </p:sp>
    </p:spTree>
    <p:extLst>
      <p:ext uri="{BB962C8B-B14F-4D97-AF65-F5344CB8AC3E}">
        <p14:creationId xmlns:p14="http://schemas.microsoft.com/office/powerpoint/2010/main" val="6132984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Slide: Version A">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820738"/>
            <a:ext cx="8534400" cy="4452937"/>
          </a:xfrm>
          <a:prstGeom prst="rect">
            <a:avLst/>
          </a:prstGeom>
        </p:spPr>
        <p:txBody>
          <a:bodyPr/>
          <a:lstStyle>
            <a:lvl1pPr marL="0" indent="0">
              <a:buNone/>
              <a:defRPr b="0" i="0">
                <a:latin typeface="Calibri" panose="020F0502020204030204" pitchFamily="34" charset="0"/>
                <a:ea typeface="Calibri" panose="020F0502020204030204" pitchFamily="34" charset="0"/>
                <a:cs typeface="Calibri" panose="020F0502020204030204" pitchFamily="34" charset="0"/>
              </a:defRPr>
            </a:lvl1pPr>
          </a:lstStyle>
          <a:p>
            <a:pPr lvl="0"/>
            <a:endParaRPr lang="en-US" dirty="0"/>
          </a:p>
        </p:txBody>
      </p:sp>
      <p:sp>
        <p:nvSpPr>
          <p:cNvPr id="2" name="Title 1"/>
          <p:cNvSpPr>
            <a:spLocks noGrp="1"/>
          </p:cNvSpPr>
          <p:nvPr>
            <p:ph type="title" hasCustomPrompt="1"/>
          </p:nvPr>
        </p:nvSpPr>
        <p:spPr>
          <a:xfrm>
            <a:off x="304800" y="5350050"/>
            <a:ext cx="8534400" cy="309975"/>
          </a:xfrm>
          <a:prstGeom prst="rect">
            <a:avLst/>
          </a:prstGeom>
        </p:spPr>
        <p:txBody>
          <a:bodyPr/>
          <a:lstStyle>
            <a:lvl1pPr>
              <a:defRPr sz="2000" b="0">
                <a:latin typeface="Calibri" panose="020F0502020204030204" pitchFamily="34" charset="0"/>
                <a:cs typeface="Calibri" panose="020F0502020204030204" pitchFamily="34" charset="0"/>
              </a:defRPr>
            </a:lvl1pPr>
          </a:lstStyle>
          <a:p>
            <a:pPr lvl="0"/>
            <a:r>
              <a:rPr lang="en-US" sz="2000" dirty="0"/>
              <a:t>Figure Title</a:t>
            </a:r>
          </a:p>
        </p:txBody>
      </p:sp>
      <p:sp>
        <p:nvSpPr>
          <p:cNvPr id="8" name="Content Placeholder 7"/>
          <p:cNvSpPr>
            <a:spLocks noGrp="1"/>
          </p:cNvSpPr>
          <p:nvPr>
            <p:ph sz="quarter" idx="13" hasCustomPrompt="1"/>
          </p:nvPr>
        </p:nvSpPr>
        <p:spPr>
          <a:xfrm>
            <a:off x="304800" y="5780675"/>
            <a:ext cx="8534400" cy="467725"/>
          </a:xfrm>
          <a:prstGeom prst="rect">
            <a:avLst/>
          </a:prstGeom>
        </p:spPr>
        <p:txBody>
          <a:bodyPr/>
          <a:lstStyle>
            <a:lvl1pPr marL="0" indent="0">
              <a:buNone/>
              <a:defRPr sz="2000" b="0" i="0">
                <a:latin typeface="Calibri" panose="020F0502020204030204" pitchFamily="34" charset="0"/>
                <a:ea typeface="Calibri" panose="020F0502020204030204" pitchFamily="34" charset="0"/>
                <a:cs typeface="Calibri" panose="020F0502020204030204" pitchFamily="34" charset="0"/>
              </a:defRPr>
            </a:lvl1pPr>
          </a:lstStyle>
          <a:p>
            <a:pPr lvl="0"/>
            <a:r>
              <a:rPr lang="en-US" sz="2000" dirty="0"/>
              <a:t>Figure 4.5 Figure title placeholder</a:t>
            </a:r>
          </a:p>
        </p:txBody>
      </p:sp>
      <p:sp>
        <p:nvSpPr>
          <p:cNvPr id="6" name="Slide Number Placeholder 5"/>
          <p:cNvSpPr>
            <a:spLocks noGrp="1"/>
          </p:cNvSpPr>
          <p:nvPr>
            <p:ph type="sldNum" sz="quarter" idx="12"/>
          </p:nvPr>
        </p:nvSpPr>
        <p:spPr>
          <a:xfrm>
            <a:off x="6457950" y="6356350"/>
            <a:ext cx="2381250" cy="365125"/>
          </a:xfrm>
        </p:spPr>
        <p:txBody>
          <a:bodyPr/>
          <a:lstStyle/>
          <a:p>
            <a:fld id="{42181430-7FCB-BA4C-90CE-EB7ACCC9EC50}" type="slidenum">
              <a:rPr lang="en-US" smtClean="0"/>
              <a:t>‹#›</a:t>
            </a:fld>
            <a:endParaRPr lang="en-US" dirty="0"/>
          </a:p>
        </p:txBody>
      </p:sp>
      <p:sp>
        <p:nvSpPr>
          <p:cNvPr id="5" name="Footer Placeholder 4"/>
          <p:cNvSpPr>
            <a:spLocks noGrp="1"/>
          </p:cNvSpPr>
          <p:nvPr>
            <p:ph type="ftr" sz="quarter" idx="11"/>
          </p:nvPr>
        </p:nvSpPr>
        <p:spPr/>
        <p:txBody>
          <a:bodyPr/>
          <a:lstStyle/>
          <a:p>
            <a:r>
              <a:rPr lang="en-US" dirty="0"/>
              <a:t>Copyright ©2019 John Wiley &amp; Son, Inc. </a:t>
            </a:r>
          </a:p>
        </p:txBody>
      </p:sp>
    </p:spTree>
    <p:extLst>
      <p:ext uri="{BB962C8B-B14F-4D97-AF65-F5344CB8AC3E}">
        <p14:creationId xmlns:p14="http://schemas.microsoft.com/office/powerpoint/2010/main" val="12667376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Slide: Version B">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820738"/>
            <a:ext cx="8534400" cy="4970462"/>
          </a:xfrm>
          <a:prstGeom prst="rect">
            <a:avLst/>
          </a:prstGeom>
        </p:spPr>
        <p:txBody>
          <a:bodyPr/>
          <a:lstStyle>
            <a:lvl1pPr marL="0" indent="0">
              <a:buNone/>
              <a:defRPr b="0" i="0">
                <a:latin typeface="Calibri" panose="020F0502020204030204" pitchFamily="34" charset="0"/>
                <a:ea typeface="Calibri" panose="020F0502020204030204" pitchFamily="34" charset="0"/>
                <a:cs typeface="Calibri" panose="020F0502020204030204" pitchFamily="34" charset="0"/>
              </a:defRPr>
            </a:lvl1pPr>
          </a:lstStyle>
          <a:p>
            <a:pPr lvl="0"/>
            <a:endParaRPr lang="en-US" dirty="0"/>
          </a:p>
        </p:txBody>
      </p:sp>
      <p:sp>
        <p:nvSpPr>
          <p:cNvPr id="4" name="Title 3"/>
          <p:cNvSpPr>
            <a:spLocks noGrp="1"/>
          </p:cNvSpPr>
          <p:nvPr>
            <p:ph type="title" hasCustomPrompt="1"/>
          </p:nvPr>
        </p:nvSpPr>
        <p:spPr>
          <a:xfrm>
            <a:off x="304800" y="5920581"/>
            <a:ext cx="8534400" cy="435770"/>
          </a:xfrm>
          <a:prstGeom prst="rect">
            <a:avLst/>
          </a:prstGeom>
        </p:spPr>
        <p:txBody>
          <a:bodyPr/>
          <a:lstStyle>
            <a:lvl1pPr algn="ctr">
              <a:defRPr>
                <a:latin typeface="Calibri" panose="020F0502020204030204" pitchFamily="34" charset="0"/>
                <a:cs typeface="Calibri" panose="020F0502020204030204" pitchFamily="34" charset="0"/>
              </a:defRPr>
            </a:lvl1pPr>
          </a:lstStyle>
          <a:p>
            <a:r>
              <a:rPr lang="en-US" dirty="0"/>
              <a:t>Image Title</a:t>
            </a:r>
          </a:p>
        </p:txBody>
      </p:sp>
      <p:sp>
        <p:nvSpPr>
          <p:cNvPr id="6" name="Slide Number Placeholder 5"/>
          <p:cNvSpPr>
            <a:spLocks noGrp="1"/>
          </p:cNvSpPr>
          <p:nvPr>
            <p:ph type="sldNum" sz="quarter" idx="12"/>
          </p:nvPr>
        </p:nvSpPr>
        <p:spPr>
          <a:xfrm>
            <a:off x="6457950" y="6356350"/>
            <a:ext cx="2381250" cy="365125"/>
          </a:xfrm>
        </p:spPr>
        <p:txBody>
          <a:bodyPr/>
          <a:lstStyle/>
          <a:p>
            <a:fld id="{42181430-7FCB-BA4C-90CE-EB7ACCC9EC50}" type="slidenum">
              <a:rPr lang="en-US" smtClean="0"/>
              <a:t>‹#›</a:t>
            </a:fld>
            <a:endParaRPr lang="en-US" dirty="0"/>
          </a:p>
        </p:txBody>
      </p:sp>
      <p:sp>
        <p:nvSpPr>
          <p:cNvPr id="5" name="Footer Placeholder 4"/>
          <p:cNvSpPr>
            <a:spLocks noGrp="1"/>
          </p:cNvSpPr>
          <p:nvPr>
            <p:ph type="ftr" sz="quarter" idx="11"/>
          </p:nvPr>
        </p:nvSpPr>
        <p:spPr/>
        <p:txBody>
          <a:bodyPr/>
          <a:lstStyle/>
          <a:p>
            <a:r>
              <a:rPr lang="en-US" dirty="0"/>
              <a:t>Copyright ©2019 John Wiley &amp; Son, Inc. </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Outline: Version A">
    <p:spTree>
      <p:nvGrpSpPr>
        <p:cNvPr id="1" name=""/>
        <p:cNvGrpSpPr/>
        <p:nvPr/>
      </p:nvGrpSpPr>
      <p:grpSpPr>
        <a:xfrm>
          <a:off x="0" y="0"/>
          <a:ext cx="0" cy="0"/>
          <a:chOff x="0" y="0"/>
          <a:chExt cx="0" cy="0"/>
        </a:xfrm>
      </p:grpSpPr>
      <p:sp>
        <p:nvSpPr>
          <p:cNvPr id="13" name="COBBL"/>
          <p:cNvSpPr>
            <a:spLocks noGrp="1"/>
          </p:cNvSpPr>
          <p:nvPr>
            <p:ph sz="quarter" idx="10" hasCustomPrompt="1"/>
          </p:nvPr>
        </p:nvSpPr>
        <p:spPr>
          <a:xfrm>
            <a:off x="304800" y="1752600"/>
            <a:ext cx="8534400" cy="4495800"/>
          </a:xfrm>
          <a:prstGeom prst="rect">
            <a:avLst/>
          </a:prstGeom>
        </p:spPr>
        <p:txBody>
          <a:bodyPr/>
          <a:lstStyle>
            <a:lvl1pPr marL="295275" indent="-295275">
              <a:buClr>
                <a:schemeClr val="accent2"/>
              </a:buClr>
              <a:tabLst/>
              <a:defRPr sz="3000" b="0" i="0" baseline="0">
                <a:latin typeface="Calibri" panose="020F0502020204030204" pitchFamily="34" charset="0"/>
                <a:ea typeface="Calibri" panose="020F0502020204030204" pitchFamily="34" charset="0"/>
                <a:cs typeface="Calibri" panose="020F0502020204030204" pitchFamily="34"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This Is a Sample Outline for One-Column</a:t>
            </a:r>
          </a:p>
          <a:p>
            <a:pPr lvl="0"/>
            <a:r>
              <a:rPr lang="en-US" dirty="0"/>
              <a:t>It Is One-Column Only</a:t>
            </a:r>
          </a:p>
          <a:p>
            <a:pPr lvl="0"/>
            <a:r>
              <a:rPr lang="en-US" dirty="0"/>
              <a:t>This Outline Has H1 Headings Only</a:t>
            </a:r>
          </a:p>
          <a:p>
            <a:pPr lvl="0"/>
            <a:r>
              <a:rPr lang="en-US" dirty="0"/>
              <a:t>The Headings Are in Title Case, Matching the </a:t>
            </a:r>
            <a:r>
              <a:rPr lang="en-US" dirty="0" err="1"/>
              <a:t>eText</a:t>
            </a:r>
            <a:r>
              <a:rPr lang="en-US" dirty="0"/>
              <a:t>; This Can Vary by Title</a:t>
            </a:r>
          </a:p>
          <a:p>
            <a:pPr lvl="0"/>
            <a:r>
              <a:rPr lang="en-US" dirty="0"/>
              <a:t>This List Is Bulleted</a:t>
            </a:r>
          </a:p>
          <a:p>
            <a:pPr lvl="0"/>
            <a:r>
              <a:rPr lang="en-US" dirty="0"/>
              <a:t>The Outline Slide Has a Footer</a:t>
            </a:r>
          </a:p>
          <a:p>
            <a:pPr lvl="0"/>
            <a:r>
              <a:rPr lang="en-US" dirty="0"/>
              <a:t>Outline Items Usually Have No Ending Punctuation</a:t>
            </a:r>
          </a:p>
        </p:txBody>
      </p:sp>
      <p:sp>
        <p:nvSpPr>
          <p:cNvPr id="4" name="Slide Number Placeholder 3"/>
          <p:cNvSpPr>
            <a:spLocks noGrp="1"/>
          </p:cNvSpPr>
          <p:nvPr>
            <p:ph type="sldNum" sz="quarter" idx="12"/>
          </p:nvPr>
        </p:nvSpPr>
        <p:spPr/>
        <p:txBody>
          <a:bodyPr/>
          <a:lstStyle/>
          <a:p>
            <a:fld id="{67B19427-F580-D146-B60E-4CADEE75497F}" type="slidenum">
              <a:rPr lang="en-US" smtClean="0"/>
              <a:t>‹#›</a:t>
            </a:fld>
            <a:endParaRPr lang="en-US" dirty="0"/>
          </a:p>
        </p:txBody>
      </p:sp>
      <p:sp>
        <p:nvSpPr>
          <p:cNvPr id="3" name="Footer Placeholder 2"/>
          <p:cNvSpPr>
            <a:spLocks noGrp="1"/>
          </p:cNvSpPr>
          <p:nvPr>
            <p:ph type="ftr" sz="quarter" idx="11"/>
          </p:nvPr>
        </p:nvSpPr>
        <p:spPr/>
        <p:txBody>
          <a:bodyPr/>
          <a:lstStyle/>
          <a:p>
            <a:r>
              <a:rPr lang="en-US" dirty="0"/>
              <a:t>Copyright ©2019 John Wiley &amp; Son, Inc. </a:t>
            </a:r>
          </a:p>
        </p:txBody>
      </p:sp>
      <p:sp>
        <p:nvSpPr>
          <p:cNvPr id="2" name="Title 1"/>
          <p:cNvSpPr>
            <a:spLocks noGrp="1"/>
          </p:cNvSpPr>
          <p:nvPr>
            <p:ph type="title" hasCustomPrompt="1"/>
          </p:nvPr>
        </p:nvSpPr>
        <p:spPr>
          <a:xfrm>
            <a:off x="295274" y="777241"/>
            <a:ext cx="8543926" cy="97536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Chapter Outline</a:t>
            </a:r>
          </a:p>
        </p:txBody>
      </p:sp>
    </p:spTree>
    <p:extLst>
      <p:ext uri="{BB962C8B-B14F-4D97-AF65-F5344CB8AC3E}">
        <p14:creationId xmlns:p14="http://schemas.microsoft.com/office/powerpoint/2010/main" val="1866936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Outline: Version B">
    <p:spTree>
      <p:nvGrpSpPr>
        <p:cNvPr id="1" name=""/>
        <p:cNvGrpSpPr/>
        <p:nvPr/>
      </p:nvGrpSpPr>
      <p:grpSpPr>
        <a:xfrm>
          <a:off x="0" y="0"/>
          <a:ext cx="0" cy="0"/>
          <a:chOff x="0" y="0"/>
          <a:chExt cx="0" cy="0"/>
        </a:xfrm>
      </p:grpSpPr>
      <p:sp>
        <p:nvSpPr>
          <p:cNvPr id="6" name="COBBL 2-col"/>
          <p:cNvSpPr>
            <a:spLocks noGrp="1"/>
          </p:cNvSpPr>
          <p:nvPr>
            <p:ph sz="quarter" idx="12" hasCustomPrompt="1"/>
          </p:nvPr>
        </p:nvSpPr>
        <p:spPr>
          <a:xfrm>
            <a:off x="304800" y="1752600"/>
            <a:ext cx="8534400" cy="4419600"/>
          </a:xfrm>
          <a:prstGeom prst="rect">
            <a:avLst/>
          </a:prstGeom>
        </p:spPr>
        <p:txBody>
          <a:bodyPr numCol="2" spcCol="548640"/>
          <a:lstStyle>
            <a:lvl1pPr marL="292608" marR="0" indent="-292608" algn="l" defTabSz="914400" rtl="0" eaLnBrk="1" fontAlgn="auto" latinLnBrk="0" hangingPunct="1">
              <a:lnSpc>
                <a:spcPct val="90000"/>
              </a:lnSpc>
              <a:spcBef>
                <a:spcPts val="1000"/>
              </a:spcBef>
              <a:spcAft>
                <a:spcPts val="0"/>
              </a:spcAft>
              <a:buClr>
                <a:schemeClr val="accent2"/>
              </a:buClr>
              <a:buSzTx/>
              <a:buFont typeface="Arial"/>
              <a:buChar char="•"/>
              <a:tabLst/>
              <a:defRPr sz="3000" b="0" i="0" baseline="0">
                <a:latin typeface="Calibri" panose="020F0502020204030204" pitchFamily="34" charset="0"/>
                <a:ea typeface="Calibri" panose="020F0502020204030204" pitchFamily="34" charset="0"/>
                <a:cs typeface="Calibri" panose="020F0502020204030204" pitchFamily="34"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This Is a Sample Outline For Two-Column</a:t>
            </a:r>
          </a:p>
          <a:p>
            <a:pPr lvl="0"/>
            <a:r>
              <a:rPr lang="en-US" dirty="0"/>
              <a:t>This Outline Has No Sub-lists</a:t>
            </a:r>
          </a:p>
          <a:p>
            <a:pPr lvl="0"/>
            <a:r>
              <a:rPr lang="en-US" dirty="0"/>
              <a:t>This List Is Bulleted</a:t>
            </a:r>
          </a:p>
          <a:p>
            <a:pPr lvl="0"/>
            <a:r>
              <a:rPr lang="en-US" dirty="0"/>
              <a:t>The Outline Slide Has A Footer</a:t>
            </a:r>
          </a:p>
          <a:p>
            <a:pPr lvl="0"/>
            <a:endParaRPr lang="en-US" dirty="0"/>
          </a:p>
          <a:p>
            <a:pPr lvl="0"/>
            <a:r>
              <a:rPr lang="en-US" dirty="0"/>
              <a:t>Outline Items Usually Have No Ending Punctuation</a:t>
            </a:r>
          </a:p>
          <a:p>
            <a:pPr lvl="0"/>
            <a:r>
              <a:rPr lang="en-US" dirty="0"/>
              <a:t>This is Another Heading</a:t>
            </a:r>
          </a:p>
          <a:p>
            <a:pPr lvl="0"/>
            <a:r>
              <a:rPr lang="en-US" dirty="0"/>
              <a:t>This is Another Heading</a:t>
            </a:r>
          </a:p>
        </p:txBody>
      </p:sp>
      <p:sp>
        <p:nvSpPr>
          <p:cNvPr id="7" name="Slide Number Placeholder 6"/>
          <p:cNvSpPr>
            <a:spLocks noGrp="1"/>
          </p:cNvSpPr>
          <p:nvPr>
            <p:ph type="sldNum" sz="quarter" idx="14"/>
          </p:nvPr>
        </p:nvSpPr>
        <p:spPr/>
        <p:txBody>
          <a:bodyPr/>
          <a:lstStyle/>
          <a:p>
            <a:fld id="{67B19427-F580-D146-B60E-4CADEE75497F}" type="slidenum">
              <a:rPr lang="en-US" smtClean="0"/>
              <a:t>‹#›</a:t>
            </a:fld>
            <a:endParaRPr lang="en-US" dirty="0"/>
          </a:p>
        </p:txBody>
      </p:sp>
      <p:sp>
        <p:nvSpPr>
          <p:cNvPr id="2" name="Footer Placeholder 1"/>
          <p:cNvSpPr>
            <a:spLocks noGrp="1"/>
          </p:cNvSpPr>
          <p:nvPr>
            <p:ph type="ftr" sz="quarter" idx="13"/>
          </p:nvPr>
        </p:nvSpPr>
        <p:spPr/>
        <p:txBody>
          <a:bodyPr/>
          <a:lstStyle/>
          <a:p>
            <a:r>
              <a:rPr lang="en-US" dirty="0"/>
              <a:t>Copyright ©2019 John Wiley &amp; Son, Inc. </a:t>
            </a:r>
          </a:p>
        </p:txBody>
      </p:sp>
      <p:sp>
        <p:nvSpPr>
          <p:cNvPr id="8"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Chapter Outline</a:t>
            </a:r>
          </a:p>
        </p:txBody>
      </p:sp>
    </p:spTree>
    <p:extLst>
      <p:ext uri="{BB962C8B-B14F-4D97-AF65-F5344CB8AC3E}">
        <p14:creationId xmlns:p14="http://schemas.microsoft.com/office/powerpoint/2010/main" val="993600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Outline: Version C1 (single#)">
    <p:spTree>
      <p:nvGrpSpPr>
        <p:cNvPr id="1" name=""/>
        <p:cNvGrpSpPr/>
        <p:nvPr/>
      </p:nvGrpSpPr>
      <p:grpSpPr>
        <a:xfrm>
          <a:off x="0" y="0"/>
          <a:ext cx="0" cy="0"/>
          <a:chOff x="0" y="0"/>
          <a:chExt cx="0" cy="0"/>
        </a:xfrm>
      </p:grpSpPr>
      <p:sp>
        <p:nvSpPr>
          <p:cNvPr id="6" name="COBNL"/>
          <p:cNvSpPr>
            <a:spLocks noGrp="1"/>
          </p:cNvSpPr>
          <p:nvPr>
            <p:ph sz="quarter" idx="12" hasCustomPrompt="1"/>
          </p:nvPr>
        </p:nvSpPr>
        <p:spPr>
          <a:xfrm>
            <a:off x="304800" y="1752600"/>
            <a:ext cx="8534400" cy="4495800"/>
          </a:xfrm>
          <a:prstGeom prst="rect">
            <a:avLst/>
          </a:prstGeom>
        </p:spPr>
        <p:txBody>
          <a:bodyPr/>
          <a:lstStyle>
            <a:lvl1pPr marL="514350" indent="-514350">
              <a:buClr>
                <a:schemeClr val="accent2"/>
              </a:buClr>
              <a:buFont typeface="+mj-lt"/>
              <a:buAutoNum type="arabicPeriod"/>
              <a:defRPr sz="3000" b="0" i="0" baseline="0">
                <a:latin typeface="Calibri" panose="020F0502020204030204" pitchFamily="34" charset="0"/>
                <a:ea typeface="Calibri" panose="020F0502020204030204" pitchFamily="34" charset="0"/>
                <a:cs typeface="Calibri" panose="020F0502020204030204" pitchFamily="34"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This Is a Sample Outline for One-Column</a:t>
            </a:r>
          </a:p>
          <a:p>
            <a:pPr lvl="0"/>
            <a:r>
              <a:rPr lang="en-US" dirty="0"/>
              <a:t>It Is One-Column Only</a:t>
            </a:r>
          </a:p>
          <a:p>
            <a:pPr lvl="0"/>
            <a:r>
              <a:rPr lang="en-US" dirty="0"/>
              <a:t>This Outline Has H1 Headings Only</a:t>
            </a:r>
          </a:p>
          <a:p>
            <a:pPr lvl="0"/>
            <a:r>
              <a:rPr lang="en-US" dirty="0"/>
              <a:t>The Headings Are in Title Case, Matching the </a:t>
            </a:r>
            <a:r>
              <a:rPr lang="en-US" dirty="0" err="1"/>
              <a:t>eText</a:t>
            </a:r>
            <a:r>
              <a:rPr lang="en-US" dirty="0"/>
              <a:t>; This Can Vary by Title</a:t>
            </a:r>
          </a:p>
          <a:p>
            <a:pPr lvl="0"/>
            <a:r>
              <a:rPr lang="en-US" dirty="0"/>
              <a:t>This List Is Numbered</a:t>
            </a:r>
          </a:p>
          <a:p>
            <a:pPr lvl="0"/>
            <a:r>
              <a:rPr lang="en-US" dirty="0"/>
              <a:t>The Outline Slide Has a Footer</a:t>
            </a:r>
          </a:p>
          <a:p>
            <a:pPr lvl="0"/>
            <a:r>
              <a:rPr lang="en-US" dirty="0"/>
              <a:t>Outline Items Usually Have No Ending Punctuation</a:t>
            </a:r>
          </a:p>
        </p:txBody>
      </p:sp>
      <p:sp>
        <p:nvSpPr>
          <p:cNvPr id="7" name="Slide Number Placeholder 6"/>
          <p:cNvSpPr>
            <a:spLocks noGrp="1"/>
          </p:cNvSpPr>
          <p:nvPr>
            <p:ph type="sldNum" sz="quarter" idx="14"/>
          </p:nvPr>
        </p:nvSpPr>
        <p:spPr/>
        <p:txBody>
          <a:bodyPr/>
          <a:lstStyle/>
          <a:p>
            <a:fld id="{67B19427-F580-D146-B60E-4CADEE75497F}" type="slidenum">
              <a:rPr lang="en-US" smtClean="0"/>
              <a:t>‹#›</a:t>
            </a:fld>
            <a:endParaRPr lang="en-US" dirty="0"/>
          </a:p>
        </p:txBody>
      </p:sp>
      <p:sp>
        <p:nvSpPr>
          <p:cNvPr id="2" name="Footer Placeholder 1"/>
          <p:cNvSpPr>
            <a:spLocks noGrp="1"/>
          </p:cNvSpPr>
          <p:nvPr>
            <p:ph type="ftr" sz="quarter" idx="13"/>
          </p:nvPr>
        </p:nvSpPr>
        <p:spPr/>
        <p:txBody>
          <a:bodyPr/>
          <a:lstStyle/>
          <a:p>
            <a:r>
              <a:rPr lang="en-US" dirty="0"/>
              <a:t>Copyright ©2019 John Wiley &amp; Son, Inc. </a:t>
            </a:r>
          </a:p>
        </p:txBody>
      </p:sp>
      <p:sp>
        <p:nvSpPr>
          <p:cNvPr id="8"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Chapter Outline</a:t>
            </a:r>
          </a:p>
        </p:txBody>
      </p:sp>
    </p:spTree>
    <p:extLst>
      <p:ext uri="{BB962C8B-B14F-4D97-AF65-F5344CB8AC3E}">
        <p14:creationId xmlns:p14="http://schemas.microsoft.com/office/powerpoint/2010/main" val="1786427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 Outline: Version C2 (double#)">
    <p:spTree>
      <p:nvGrpSpPr>
        <p:cNvPr id="1" name=""/>
        <p:cNvGrpSpPr/>
        <p:nvPr/>
      </p:nvGrpSpPr>
      <p:grpSpPr>
        <a:xfrm>
          <a:off x="0" y="0"/>
          <a:ext cx="0" cy="0"/>
          <a:chOff x="0" y="0"/>
          <a:chExt cx="0" cy="0"/>
        </a:xfrm>
      </p:grpSpPr>
      <p:sp>
        <p:nvSpPr>
          <p:cNvPr id="10" name="COBNL"/>
          <p:cNvSpPr>
            <a:spLocks noGrp="1"/>
          </p:cNvSpPr>
          <p:nvPr>
            <p:ph sz="quarter" idx="14" hasCustomPrompt="1"/>
          </p:nvPr>
        </p:nvSpPr>
        <p:spPr>
          <a:xfrm>
            <a:off x="304800" y="1752600"/>
            <a:ext cx="8534400" cy="4114800"/>
          </a:xfrm>
          <a:prstGeom prst="rect">
            <a:avLst/>
          </a:prstGeom>
        </p:spPr>
        <p:txBody>
          <a:bodyPr/>
          <a:lstStyle>
            <a:lvl1pPr marL="803275" indent="-803275">
              <a:buNone/>
              <a:tabLst/>
              <a:defRPr sz="3000" b="0" i="0" baseline="0">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1.1	This Is a Sample Outline for One-Column and Double-numbered</a:t>
            </a:r>
          </a:p>
          <a:p>
            <a:pPr lvl="0"/>
            <a:r>
              <a:rPr lang="en-US" dirty="0"/>
              <a:t>1.2	It is One-column Only</a:t>
            </a:r>
          </a:p>
          <a:p>
            <a:pPr lvl="0"/>
            <a:r>
              <a:rPr lang="en-US" dirty="0"/>
              <a:t>1.3	This Outline Has No Sub-lists</a:t>
            </a:r>
          </a:p>
          <a:p>
            <a:pPr lvl="0"/>
            <a:r>
              <a:rPr lang="en-US" dirty="0"/>
              <a:t>1.4	This List Is Double-numbered</a:t>
            </a:r>
          </a:p>
          <a:p>
            <a:pPr lvl="0"/>
            <a:r>
              <a:rPr lang="en-US" dirty="0"/>
              <a:t>1.5	The Outline Slide Has a Footer</a:t>
            </a:r>
          </a:p>
          <a:p>
            <a:pPr lvl="0"/>
            <a:r>
              <a:rPr lang="en-US" dirty="0"/>
              <a:t>10.6	Outline Items Usually Have No Ending Punctuation</a:t>
            </a:r>
          </a:p>
        </p:txBody>
      </p:sp>
      <p:sp>
        <p:nvSpPr>
          <p:cNvPr id="8" name="Slide Number Placeholder 7"/>
          <p:cNvSpPr>
            <a:spLocks noGrp="1"/>
          </p:cNvSpPr>
          <p:nvPr>
            <p:ph type="sldNum" sz="quarter" idx="16"/>
          </p:nvPr>
        </p:nvSpPr>
        <p:spPr/>
        <p:txBody>
          <a:bodyPr/>
          <a:lstStyle/>
          <a:p>
            <a:fld id="{67B19427-F580-D146-B60E-4CADEE75497F}" type="slidenum">
              <a:rPr lang="en-US" smtClean="0"/>
              <a:t>‹#›</a:t>
            </a:fld>
            <a:endParaRPr lang="en-US" dirty="0"/>
          </a:p>
        </p:txBody>
      </p:sp>
      <p:sp>
        <p:nvSpPr>
          <p:cNvPr id="2" name="Footer Placeholder 1"/>
          <p:cNvSpPr>
            <a:spLocks noGrp="1"/>
          </p:cNvSpPr>
          <p:nvPr>
            <p:ph type="ftr" sz="quarter" idx="15"/>
          </p:nvPr>
        </p:nvSpPr>
        <p:spPr/>
        <p:txBody>
          <a:bodyPr/>
          <a:lstStyle/>
          <a:p>
            <a:r>
              <a:rPr lang="en-US" dirty="0"/>
              <a:t>Copyright ©2019 John Wiley &amp; Son, Inc. </a:t>
            </a:r>
          </a:p>
        </p:txBody>
      </p:sp>
      <p:sp>
        <p:nvSpPr>
          <p:cNvPr id="6"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Chapter Outline</a:t>
            </a:r>
          </a:p>
        </p:txBody>
      </p:sp>
    </p:spTree>
    <p:extLst>
      <p:ext uri="{BB962C8B-B14F-4D97-AF65-F5344CB8AC3E}">
        <p14:creationId xmlns:p14="http://schemas.microsoft.com/office/powerpoint/2010/main" val="1123572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pter Outline: Version D">
    <p:spTree>
      <p:nvGrpSpPr>
        <p:cNvPr id="1" name=""/>
        <p:cNvGrpSpPr/>
        <p:nvPr/>
      </p:nvGrpSpPr>
      <p:grpSpPr>
        <a:xfrm>
          <a:off x="0" y="0"/>
          <a:ext cx="0" cy="0"/>
          <a:chOff x="0" y="0"/>
          <a:chExt cx="0" cy="0"/>
        </a:xfrm>
      </p:grpSpPr>
      <p:sp>
        <p:nvSpPr>
          <p:cNvPr id="8" name="COBBL"/>
          <p:cNvSpPr>
            <a:spLocks noGrp="1"/>
          </p:cNvSpPr>
          <p:nvPr>
            <p:ph sz="quarter" idx="12" hasCustomPrompt="1"/>
          </p:nvPr>
        </p:nvSpPr>
        <p:spPr>
          <a:xfrm>
            <a:off x="304800" y="1752600"/>
            <a:ext cx="8534400" cy="4495800"/>
          </a:xfrm>
          <a:prstGeom prst="rect">
            <a:avLst/>
          </a:prstGeom>
        </p:spPr>
        <p:txBody>
          <a:bodyPr/>
          <a:lstStyle>
            <a:lvl1pPr marL="292608" marR="0" indent="-292608" algn="l" defTabSz="914400" rtl="0" eaLnBrk="1" fontAlgn="auto" latinLnBrk="0" hangingPunct="1">
              <a:lnSpc>
                <a:spcPct val="90000"/>
              </a:lnSpc>
              <a:spcBef>
                <a:spcPts val="1000"/>
              </a:spcBef>
              <a:spcAft>
                <a:spcPts val="0"/>
              </a:spcAft>
              <a:buClr>
                <a:schemeClr val="accent2"/>
              </a:buClr>
              <a:buSzTx/>
              <a:buFont typeface="Arial"/>
              <a:buChar char="•"/>
              <a:tabLst/>
              <a:defRPr sz="3000" b="0" i="0" baseline="0">
                <a:latin typeface="Calibri" panose="020F0502020204030204" pitchFamily="34" charset="0"/>
                <a:ea typeface="Calibri" panose="020F0502020204030204" pitchFamily="34" charset="0"/>
                <a:cs typeface="Calibri" panose="020F0502020204030204" pitchFamily="34" charset="0"/>
              </a:defRPr>
            </a:lvl1pPr>
            <a:lvl2pPr marL="621792" marR="0" indent="-320040" algn="l" defTabSz="914400" rtl="0" eaLnBrk="1" fontAlgn="auto" latinLnBrk="0" hangingPunct="1">
              <a:lnSpc>
                <a:spcPct val="90000"/>
              </a:lnSpc>
              <a:spcBef>
                <a:spcPts val="500"/>
              </a:spcBef>
              <a:spcAft>
                <a:spcPts val="0"/>
              </a:spcAft>
              <a:buClr>
                <a:schemeClr val="accent2"/>
              </a:buClr>
              <a:buSzPct val="80000"/>
              <a:buFont typeface="Courier New" charset="0"/>
              <a:buChar char="o"/>
              <a:tabLst/>
              <a:defRPr sz="2600" b="0" i="0" baseline="0">
                <a:latin typeface="Calibri" panose="020F0502020204030204" pitchFamily="34" charset="0"/>
                <a:ea typeface="Calibri" panose="020F0502020204030204" pitchFamily="34" charset="0"/>
                <a:cs typeface="Calibri" panose="020F0502020204030204" pitchFamily="34"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This Is a Sample Outline for 1-Column </a:t>
            </a:r>
          </a:p>
          <a:p>
            <a:pPr lvl="1"/>
            <a:r>
              <a:rPr lang="en-US" dirty="0"/>
              <a:t>It Has H2s</a:t>
            </a:r>
          </a:p>
          <a:p>
            <a:pPr lvl="0"/>
            <a:r>
              <a:rPr lang="en-US" dirty="0"/>
              <a:t>It Is One-column Only</a:t>
            </a:r>
          </a:p>
          <a:p>
            <a:pPr lvl="1"/>
            <a:r>
              <a:rPr lang="en-US" dirty="0"/>
              <a:t>It Will Probably Not Have Art</a:t>
            </a:r>
          </a:p>
          <a:p>
            <a:pPr lvl="0"/>
            <a:r>
              <a:rPr lang="en-US" dirty="0"/>
              <a:t>This Is a Bulleted List</a:t>
            </a:r>
          </a:p>
          <a:p>
            <a:pPr lvl="1"/>
            <a:r>
              <a:rPr lang="en-US" dirty="0"/>
              <a:t>Make Sure That Any Links Included Here, for Any Reason, Have Descriptive Hyperlinks</a:t>
            </a:r>
          </a:p>
          <a:p>
            <a:pPr lvl="0"/>
            <a:r>
              <a:rPr lang="en-US" dirty="0"/>
              <a:t>Outline Items Usually Have No Ending Punctuation</a:t>
            </a:r>
          </a:p>
          <a:p>
            <a:pPr lvl="1"/>
            <a:r>
              <a:rPr lang="en-US" dirty="0"/>
              <a:t>There is a Footer</a:t>
            </a:r>
          </a:p>
        </p:txBody>
      </p:sp>
      <p:sp>
        <p:nvSpPr>
          <p:cNvPr id="4" name="Slide Number Placeholder 3"/>
          <p:cNvSpPr>
            <a:spLocks noGrp="1"/>
          </p:cNvSpPr>
          <p:nvPr>
            <p:ph type="sldNum" sz="quarter" idx="11"/>
          </p:nvPr>
        </p:nvSpPr>
        <p:spPr/>
        <p:txBody>
          <a:bodyPr/>
          <a:lstStyle/>
          <a:p>
            <a:fld id="{67B19427-F580-D146-B60E-4CADEE75497F}" type="slidenum">
              <a:rPr lang="en-US" smtClean="0"/>
              <a:pPr/>
              <a:t>‹#›</a:t>
            </a:fld>
            <a:endParaRPr lang="en-US" dirty="0"/>
          </a:p>
        </p:txBody>
      </p:sp>
      <p:sp>
        <p:nvSpPr>
          <p:cNvPr id="3" name="Footer Placeholder 2"/>
          <p:cNvSpPr>
            <a:spLocks noGrp="1"/>
          </p:cNvSpPr>
          <p:nvPr>
            <p:ph type="ftr" sz="quarter" idx="10"/>
          </p:nvPr>
        </p:nvSpPr>
        <p:spPr/>
        <p:txBody>
          <a:bodyPr/>
          <a:lstStyle/>
          <a:p>
            <a:r>
              <a:rPr lang="en-US" dirty="0"/>
              <a:t>Copyright ©2019 John Wiley &amp; Son, Inc. </a:t>
            </a:r>
          </a:p>
        </p:txBody>
      </p:sp>
      <p:sp>
        <p:nvSpPr>
          <p:cNvPr id="6"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Chapter Outline</a:t>
            </a:r>
          </a:p>
        </p:txBody>
      </p:sp>
    </p:spTree>
    <p:extLst>
      <p:ext uri="{BB962C8B-B14F-4D97-AF65-F5344CB8AC3E}">
        <p14:creationId xmlns:p14="http://schemas.microsoft.com/office/powerpoint/2010/main" val="8379093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pter Outline: Version E1 (single#)">
    <p:spTree>
      <p:nvGrpSpPr>
        <p:cNvPr id="1" name=""/>
        <p:cNvGrpSpPr/>
        <p:nvPr/>
      </p:nvGrpSpPr>
      <p:grpSpPr>
        <a:xfrm>
          <a:off x="0" y="0"/>
          <a:ext cx="0" cy="0"/>
          <a:chOff x="0" y="0"/>
          <a:chExt cx="0" cy="0"/>
        </a:xfrm>
      </p:grpSpPr>
      <p:sp>
        <p:nvSpPr>
          <p:cNvPr id="6" name="COBNL"/>
          <p:cNvSpPr>
            <a:spLocks noGrp="1"/>
          </p:cNvSpPr>
          <p:nvPr>
            <p:ph sz="quarter" idx="14" hasCustomPrompt="1"/>
          </p:nvPr>
        </p:nvSpPr>
        <p:spPr>
          <a:xfrm>
            <a:off x="304800" y="1752600"/>
            <a:ext cx="8534400" cy="4419600"/>
          </a:xfrm>
          <a:prstGeom prst="rect">
            <a:avLst/>
          </a:prstGeom>
        </p:spPr>
        <p:txBody>
          <a:bodyPr/>
          <a:lstStyle>
            <a:lvl1pPr marL="465138" indent="-465138">
              <a:buClr>
                <a:schemeClr val="accent2"/>
              </a:buClr>
              <a:buFont typeface="+mj-lt"/>
              <a:buAutoNum type="arabicPeriod"/>
              <a:tabLst/>
              <a:defRPr sz="3000" b="0" i="0" baseline="0">
                <a:latin typeface="Calibri" panose="020F0502020204030204" pitchFamily="34" charset="0"/>
                <a:ea typeface="Calibri" panose="020F0502020204030204" pitchFamily="34" charset="0"/>
                <a:cs typeface="Calibri" panose="020F0502020204030204" pitchFamily="34" charset="0"/>
              </a:defRPr>
            </a:lvl1pPr>
            <a:lvl2pPr marL="803275" indent="-282575">
              <a:buClr>
                <a:schemeClr val="accent2"/>
              </a:buClr>
              <a:tabLst/>
              <a:defRPr sz="2600" b="0" i="0" baseline="0">
                <a:latin typeface="Calibri" panose="020F0502020204030204" pitchFamily="34" charset="0"/>
                <a:ea typeface="Calibri" panose="020F0502020204030204" pitchFamily="34" charset="0"/>
                <a:cs typeface="Calibri" panose="020F0502020204030204" pitchFamily="34" charset="0"/>
              </a:defRPr>
            </a:lvl2pPr>
            <a:lvl3pPr marL="803275" marR="0" indent="-282575" algn="l" defTabSz="914400" rtl="0" eaLnBrk="1" fontAlgn="auto" latinLnBrk="0" hangingPunct="1">
              <a:lnSpc>
                <a:spcPct val="90000"/>
              </a:lnSpc>
              <a:spcBef>
                <a:spcPts val="500"/>
              </a:spcBef>
              <a:spcAft>
                <a:spcPts val="0"/>
              </a:spcAft>
              <a:buClrTx/>
              <a:buSzTx/>
              <a:buFont typeface="Arial"/>
              <a:buChar char="•"/>
              <a:tabLst/>
              <a:defRPr sz="2600" b="0" i="0">
                <a:solidFill>
                  <a:schemeClr val="accent2"/>
                </a:solidFill>
                <a:latin typeface="Calibri" panose="020F0502020204030204" pitchFamily="34" charset="0"/>
                <a:ea typeface="Calibri" panose="020F0502020204030204" pitchFamily="34" charset="0"/>
                <a:cs typeface="Calibri" panose="020F0502020204030204" pitchFamily="34" charset="0"/>
              </a:defRPr>
            </a:lvl3pPr>
          </a:lstStyle>
          <a:p>
            <a:pPr lvl="0"/>
            <a:r>
              <a:rPr lang="en-US" dirty="0"/>
              <a:t>This Is a Sample Outline for One-Column and single number</a:t>
            </a:r>
          </a:p>
          <a:p>
            <a:pPr lvl="1"/>
            <a:r>
              <a:rPr lang="en-US" dirty="0"/>
              <a:t>The H2 Level Does Not Have a Number</a:t>
            </a:r>
          </a:p>
          <a:p>
            <a:pPr lvl="2"/>
            <a:r>
              <a:rPr lang="en-US" dirty="0"/>
              <a:t>One of the Subheadings May Be a Special Feature  </a:t>
            </a:r>
          </a:p>
          <a:p>
            <a:pPr lvl="0"/>
            <a:r>
              <a:rPr lang="en-US" dirty="0"/>
              <a:t>This Outline Has Two Levels</a:t>
            </a:r>
          </a:p>
          <a:p>
            <a:pPr lvl="1"/>
            <a:r>
              <a:rPr lang="en-US" dirty="0"/>
              <a:t>Outline Items Usually Have No Ending Punctuation</a:t>
            </a:r>
          </a:p>
          <a:p>
            <a:pPr marL="803275" marR="0" lvl="2" indent="-282575" algn="l" defTabSz="914400" rtl="0" eaLnBrk="1" fontAlgn="auto" latinLnBrk="0" hangingPunct="1">
              <a:lnSpc>
                <a:spcPct val="90000"/>
              </a:lnSpc>
              <a:spcBef>
                <a:spcPts val="500"/>
              </a:spcBef>
              <a:spcAft>
                <a:spcPts val="0"/>
              </a:spcAft>
              <a:buClrTx/>
              <a:buSzTx/>
              <a:buFont typeface="Arial"/>
              <a:buChar char="•"/>
              <a:tabLst/>
              <a:defRPr/>
            </a:pPr>
            <a:r>
              <a:rPr lang="en-US" dirty="0"/>
              <a:t>Special Feature</a:t>
            </a:r>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Copyright ©2019 John Wiley &amp; Son, Inc. </a:t>
            </a:r>
          </a:p>
        </p:txBody>
      </p:sp>
      <p:sp>
        <p:nvSpPr>
          <p:cNvPr id="7"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Chapter Outline</a:t>
            </a:r>
          </a:p>
        </p:txBody>
      </p:sp>
    </p:spTree>
    <p:extLst>
      <p:ext uri="{BB962C8B-B14F-4D97-AF65-F5344CB8AC3E}">
        <p14:creationId xmlns:p14="http://schemas.microsoft.com/office/powerpoint/2010/main" val="1263432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apter Outline: Version E2 (double#)">
    <p:spTree>
      <p:nvGrpSpPr>
        <p:cNvPr id="1" name=""/>
        <p:cNvGrpSpPr/>
        <p:nvPr/>
      </p:nvGrpSpPr>
      <p:grpSpPr>
        <a:xfrm>
          <a:off x="0" y="0"/>
          <a:ext cx="0" cy="0"/>
          <a:chOff x="0" y="0"/>
          <a:chExt cx="0" cy="0"/>
        </a:xfrm>
      </p:grpSpPr>
      <p:sp>
        <p:nvSpPr>
          <p:cNvPr id="6" name="COBNL"/>
          <p:cNvSpPr>
            <a:spLocks noGrp="1"/>
          </p:cNvSpPr>
          <p:nvPr>
            <p:ph sz="quarter" idx="14" hasCustomPrompt="1"/>
          </p:nvPr>
        </p:nvSpPr>
        <p:spPr>
          <a:xfrm>
            <a:off x="304800" y="1752600"/>
            <a:ext cx="8534400" cy="4343400"/>
          </a:xfrm>
          <a:prstGeom prst="rect">
            <a:avLst/>
          </a:prstGeom>
        </p:spPr>
        <p:txBody>
          <a:bodyPr/>
          <a:lstStyle>
            <a:lvl1pPr marL="803275" indent="-803275">
              <a:buNone/>
              <a:tabLst/>
              <a:defRPr sz="3000" b="0" i="0" baseline="0">
                <a:latin typeface="Calibri" panose="020F0502020204030204" pitchFamily="34" charset="0"/>
                <a:ea typeface="Calibri" panose="020F0502020204030204" pitchFamily="34" charset="0"/>
                <a:cs typeface="Calibri" panose="020F0502020204030204" pitchFamily="34" charset="0"/>
              </a:defRPr>
            </a:lvl1pPr>
            <a:lvl2pPr marL="1143000" indent="-292608">
              <a:buClr>
                <a:schemeClr val="accent2"/>
              </a:buClr>
              <a:defRPr sz="2600" b="0" i="0" baseline="0">
                <a:latin typeface="Calibri" panose="020F0502020204030204" pitchFamily="34" charset="0"/>
                <a:ea typeface="Calibri" panose="020F0502020204030204" pitchFamily="34" charset="0"/>
                <a:cs typeface="Calibri" panose="020F0502020204030204" pitchFamily="34" charset="0"/>
              </a:defRPr>
            </a:lvl2pPr>
            <a:lvl3pPr marL="1143000" marR="0" indent="-292608" algn="l" defTabSz="914400" rtl="0" eaLnBrk="1" fontAlgn="auto" latinLnBrk="0" hangingPunct="1">
              <a:lnSpc>
                <a:spcPct val="90000"/>
              </a:lnSpc>
              <a:spcBef>
                <a:spcPts val="500"/>
              </a:spcBef>
              <a:spcAft>
                <a:spcPts val="0"/>
              </a:spcAft>
              <a:buClrTx/>
              <a:buSzTx/>
              <a:buFont typeface="Arial"/>
              <a:buChar char="•"/>
              <a:tabLst/>
              <a:defRPr sz="2600" b="0" i="0">
                <a:solidFill>
                  <a:schemeClr val="accent2"/>
                </a:solidFill>
                <a:latin typeface="Calibri" panose="020F0502020204030204" pitchFamily="34" charset="0"/>
                <a:ea typeface="Calibri" panose="020F0502020204030204" pitchFamily="34" charset="0"/>
                <a:cs typeface="Calibri" panose="020F0502020204030204" pitchFamily="34" charset="0"/>
              </a:defRPr>
            </a:lvl3pPr>
          </a:lstStyle>
          <a:p>
            <a:pPr lvl="0"/>
            <a:r>
              <a:rPr lang="en-US" dirty="0"/>
              <a:t>1.1	This Is a Sample Outline for One-Column and Double-numbered</a:t>
            </a:r>
          </a:p>
          <a:p>
            <a:pPr lvl="1"/>
            <a:r>
              <a:rPr lang="en-US" dirty="0"/>
              <a:t>The H2 Level Does Not Have a Number</a:t>
            </a:r>
          </a:p>
          <a:p>
            <a:pPr lvl="2"/>
            <a:r>
              <a:rPr lang="en-US" dirty="0"/>
              <a:t>One of the Subheadings May Be a Special Feature </a:t>
            </a:r>
          </a:p>
          <a:p>
            <a:pPr lvl="0"/>
            <a:r>
              <a:rPr lang="en-US" dirty="0"/>
              <a:t>10.2	This Outline Has Two Levels</a:t>
            </a:r>
          </a:p>
          <a:p>
            <a:pPr lvl="1"/>
            <a:r>
              <a:rPr lang="en-US" dirty="0"/>
              <a:t>Outline Items Usually Have No Ending Punctuation</a:t>
            </a:r>
          </a:p>
          <a:p>
            <a:pPr lvl="2"/>
            <a:r>
              <a:rPr lang="en-US" dirty="0"/>
              <a:t>Special Feature </a:t>
            </a:r>
          </a:p>
        </p:txBody>
      </p:sp>
      <p:sp>
        <p:nvSpPr>
          <p:cNvPr id="4" name="Slide Number Placeholder 3"/>
          <p:cNvSpPr>
            <a:spLocks noGrp="1"/>
          </p:cNvSpPr>
          <p:nvPr>
            <p:ph type="sldNum" sz="quarter" idx="11"/>
          </p:nvPr>
        </p:nvSpPr>
        <p:spPr/>
        <p:txBody>
          <a:bodyPr/>
          <a:lstStyle/>
          <a:p>
            <a:fld id="{67B19427-F580-D146-B60E-4CADEE75497F}" type="slidenum">
              <a:rPr lang="en-US" smtClean="0"/>
              <a:pPr/>
              <a:t>‹#›</a:t>
            </a:fld>
            <a:endParaRPr lang="en-US" dirty="0"/>
          </a:p>
        </p:txBody>
      </p:sp>
      <p:sp>
        <p:nvSpPr>
          <p:cNvPr id="3" name="Footer Placeholder 2"/>
          <p:cNvSpPr>
            <a:spLocks noGrp="1"/>
          </p:cNvSpPr>
          <p:nvPr>
            <p:ph type="ftr" sz="quarter" idx="10"/>
          </p:nvPr>
        </p:nvSpPr>
        <p:spPr/>
        <p:txBody>
          <a:bodyPr/>
          <a:lstStyle/>
          <a:p>
            <a:r>
              <a:rPr lang="en-US" dirty="0"/>
              <a:t>Copyright ©2019 John Wiley &amp; Son, Inc. </a:t>
            </a:r>
          </a:p>
        </p:txBody>
      </p:sp>
      <p:sp>
        <p:nvSpPr>
          <p:cNvPr id="7"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Chapter Outline</a:t>
            </a:r>
          </a:p>
        </p:txBody>
      </p:sp>
    </p:spTree>
    <p:extLst>
      <p:ext uri="{BB962C8B-B14F-4D97-AF65-F5344CB8AC3E}">
        <p14:creationId xmlns:p14="http://schemas.microsoft.com/office/powerpoint/2010/main" val="1042655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5" Type="http://schemas.openxmlformats.org/officeDocument/2006/relationships/theme" Target="../theme/theme6.xml"/><Relationship Id="rId4" Type="http://schemas.openxmlformats.org/officeDocument/2006/relationships/slideLayout" Target="../slideLayouts/slideLayout25.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304800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93880275"/>
      </p:ext>
    </p:extLst>
  </p:cSld>
  <p:clrMap bg1="lt1" tx1="dk1" bg2="lt2" tx2="dk2" accent1="accent1" accent2="accent2" accent3="accent3" accent4="accent4" accent5="accent5" accent6="accent6" hlink="hlink" folHlink="folHlink"/>
  <p:sldLayoutIdLst>
    <p:sldLayoutId id="2147483940" r:id="rId1"/>
    <p:sldLayoutId id="2147483941" r:id="rId2"/>
  </p:sldLayoutIdLst>
  <p:hf hdr="0" dt="0"/>
  <p:txStyles>
    <p:titleStyle>
      <a:lvl1pPr algn="ctr" defTabSz="914400" rtl="0" eaLnBrk="1" latinLnBrk="0" hangingPunct="1">
        <a:lnSpc>
          <a:spcPct val="90000"/>
        </a:lnSpc>
        <a:spcBef>
          <a:spcPct val="0"/>
        </a:spcBef>
        <a:buNone/>
        <a:defRPr sz="1100" kern="1200">
          <a:solidFill>
            <a:schemeClr val="tx1"/>
          </a:solidFill>
          <a:latin typeface="Source Sans Pro" charset="0"/>
          <a:ea typeface="Source Sans Pro" charset="0"/>
          <a:cs typeface="Source Sans Pro"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Rectangle 15"/>
          <p:cNvSpPr/>
          <p:nvPr userDrawn="1"/>
        </p:nvSpPr>
        <p:spPr>
          <a:xfrm>
            <a:off x="0" y="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4"/>
          </p:nvPr>
        </p:nvSpPr>
        <p:spPr>
          <a:xfrm>
            <a:off x="6457950" y="6356350"/>
            <a:ext cx="2381250" cy="365125"/>
          </a:xfrm>
          <a:prstGeom prst="rect">
            <a:avLst/>
          </a:prstGeom>
        </p:spPr>
        <p:txBody>
          <a:bodyPr vert="horz" lIns="91440" tIns="45720" rIns="91440" bIns="45720" rtlCol="0" anchor="ctr"/>
          <a:lstStyle>
            <a:lvl1pPr algn="r">
              <a:defRPr sz="1200" b="0" i="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1pPr>
          </a:lstStyle>
          <a:p>
            <a:fld id="{67B19427-F580-D146-B60E-4CADEE75497F}" type="slidenum">
              <a:rPr lang="en-US" smtClean="0"/>
              <a:pPr/>
              <a:t>‹#›</a:t>
            </a:fld>
            <a:endParaRPr lang="en-US" dirty="0"/>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b="0" i="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Copyright ©2019 John Wiley &amp; Son, Inc. </a:t>
            </a:r>
          </a:p>
        </p:txBody>
      </p:sp>
    </p:spTree>
    <p:extLst>
      <p:ext uri="{BB962C8B-B14F-4D97-AF65-F5344CB8AC3E}">
        <p14:creationId xmlns:p14="http://schemas.microsoft.com/office/powerpoint/2010/main" val="1611586285"/>
      </p:ext>
    </p:extLst>
  </p:cSld>
  <p:clrMap bg1="lt1" tx1="dk1" bg2="lt2" tx2="dk2" accent1="accent1" accent2="accent2" accent3="accent3" accent4="accent4" accent5="accent5" accent6="accent6" hlink="hlink" folHlink="folHlink"/>
  <p:sldLayoutIdLst>
    <p:sldLayoutId id="2147483937" r:id="rId1"/>
    <p:sldLayoutId id="2147483942" r:id="rId2"/>
    <p:sldLayoutId id="2147483956" r:id="rId3"/>
    <p:sldLayoutId id="2147483955" r:id="rId4"/>
    <p:sldLayoutId id="2147483957" r:id="rId5"/>
    <p:sldLayoutId id="2147483959" r:id="rId6"/>
    <p:sldLayoutId id="2147483958" r:id="rId7"/>
    <p:sldLayoutId id="2147483960" r:id="rId8"/>
    <p:sldLayoutId id="2147483961" r:id="rId9"/>
    <p:sldLayoutId id="2147483962" r:id="rId10"/>
    <p:sldLayoutId id="2147483963" r:id="rId11"/>
    <p:sldLayoutId id="2147483980" r:id="rId12"/>
    <p:sldLayoutId id="2147483982"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6457950" y="6356350"/>
            <a:ext cx="2381250" cy="365125"/>
          </a:xfrm>
          <a:prstGeom prst="rect">
            <a:avLst/>
          </a:prstGeom>
        </p:spPr>
        <p:txBody>
          <a:bodyPr vert="horz" lIns="91440" tIns="45720" rIns="91440" bIns="45720" rtlCol="0" anchor="ctr"/>
          <a:lstStyle>
            <a:lvl1pPr algn="r">
              <a:defRPr sz="1200" b="0" i="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1pPr>
          </a:lstStyle>
          <a:p>
            <a:fld id="{67B19427-F580-D146-B60E-4CADEE75497F}" type="slidenum">
              <a:rPr lang="en-US" smtClean="0"/>
              <a:pPr/>
              <a:t>‹#›</a:t>
            </a:fld>
            <a:endParaRPr lang="en-US" dirty="0"/>
          </a:p>
        </p:txBody>
      </p:sp>
      <p:sp>
        <p:nvSpPr>
          <p:cNvPr id="10"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b="0" i="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Copyright ©2019 John Wiley &amp; Son, Inc. </a:t>
            </a:r>
          </a:p>
        </p:txBody>
      </p:sp>
    </p:spTree>
    <p:extLst>
      <p:ext uri="{BB962C8B-B14F-4D97-AF65-F5344CB8AC3E}">
        <p14:creationId xmlns:p14="http://schemas.microsoft.com/office/powerpoint/2010/main" val="1811935529"/>
      </p:ext>
    </p:extLst>
  </p:cSld>
  <p:clrMap bg1="lt1" tx1="dk1" bg2="lt2" tx2="dk2" accent1="accent1" accent2="accent2" accent3="accent3" accent4="accent4" accent5="accent5" accent6="accent6" hlink="hlink" folHlink="folHlink"/>
  <p:sldLayoutIdLst>
    <p:sldLayoutId id="2147483944" r:id="rId1"/>
    <p:sldLayoutId id="2147483964"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6457950" y="6356350"/>
            <a:ext cx="2381250" cy="365125"/>
          </a:xfrm>
          <a:prstGeom prst="rect">
            <a:avLst/>
          </a:prstGeom>
        </p:spPr>
        <p:txBody>
          <a:bodyPr vert="horz" lIns="91440" tIns="45720" rIns="91440" bIns="45720" rtlCol="0" anchor="ctr"/>
          <a:lstStyle>
            <a:lvl1pPr algn="r">
              <a:defRPr sz="1200" b="0" i="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1pPr>
          </a:lstStyle>
          <a:p>
            <a:fld id="{67B19427-F580-D146-B60E-4CADEE75497F}" type="slidenum">
              <a:rPr lang="en-US" smtClean="0"/>
              <a:pPr/>
              <a:t>‹#›</a:t>
            </a:fld>
            <a:endParaRPr lang="en-US" dirty="0"/>
          </a:p>
        </p:txBody>
      </p:sp>
      <p:sp>
        <p:nvSpPr>
          <p:cNvPr id="10"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b="0" i="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Copyright ©2019 John Wiley &amp; Son, Inc. </a:t>
            </a:r>
          </a:p>
        </p:txBody>
      </p:sp>
    </p:spTree>
    <p:extLst>
      <p:ext uri="{BB962C8B-B14F-4D97-AF65-F5344CB8AC3E}">
        <p14:creationId xmlns:p14="http://schemas.microsoft.com/office/powerpoint/2010/main" val="332194706"/>
      </p:ext>
    </p:extLst>
  </p:cSld>
  <p:clrMap bg1="lt1" tx1="dk1" bg2="lt2" tx2="dk2" accent1="accent1" accent2="accent2" accent3="accent3" accent4="accent4" accent5="accent5" accent6="accent6" hlink="hlink" folHlink="folHlink"/>
  <p:sldLayoutIdLst>
    <p:sldLayoutId id="2147483966" r:id="rId1"/>
    <p:sldLayoutId id="2147483967"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6457950" y="6356350"/>
            <a:ext cx="2381250" cy="365125"/>
          </a:xfrm>
          <a:prstGeom prst="rect">
            <a:avLst/>
          </a:prstGeom>
        </p:spPr>
        <p:txBody>
          <a:bodyPr vert="horz" lIns="91440" tIns="45720" rIns="91440" bIns="45720" rtlCol="0" anchor="ctr"/>
          <a:lstStyle>
            <a:lvl1pPr algn="r">
              <a:defRPr sz="1200" b="0" i="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1pPr>
          </a:lstStyle>
          <a:p>
            <a:fld id="{67B19427-F580-D146-B60E-4CADEE75497F}" type="slidenum">
              <a:rPr lang="en-US" smtClean="0"/>
              <a:pPr/>
              <a:t>‹#›</a:t>
            </a:fld>
            <a:endParaRPr lang="en-US" dirty="0"/>
          </a:p>
        </p:txBody>
      </p:sp>
      <p:sp>
        <p:nvSpPr>
          <p:cNvPr id="10"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b="0" i="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Copyright ©2019 John Wiley &amp; Son, Inc. </a:t>
            </a:r>
          </a:p>
        </p:txBody>
      </p:sp>
    </p:spTree>
    <p:extLst>
      <p:ext uri="{BB962C8B-B14F-4D97-AF65-F5344CB8AC3E}">
        <p14:creationId xmlns:p14="http://schemas.microsoft.com/office/powerpoint/2010/main" val="1616953850"/>
      </p:ext>
    </p:extLst>
  </p:cSld>
  <p:clrMap bg1="lt1" tx1="dk1" bg2="lt2" tx2="dk2" accent1="accent1" accent2="accent2" accent3="accent3" accent4="accent4" accent5="accent5" accent6="accent6" hlink="hlink" folHlink="folHlink"/>
  <p:sldLayoutIdLst>
    <p:sldLayoutId id="2147483969" r:id="rId1"/>
    <p:sldLayoutId id="2147483970"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6457950" y="6356350"/>
            <a:ext cx="2381250" cy="365125"/>
          </a:xfrm>
          <a:prstGeom prst="rect">
            <a:avLst/>
          </a:prstGeom>
        </p:spPr>
        <p:txBody>
          <a:bodyPr vert="horz" lIns="91440" tIns="45720" rIns="91440" bIns="45720" rtlCol="0" anchor="ctr"/>
          <a:lstStyle>
            <a:lvl1pPr algn="r">
              <a:defRPr sz="1200" b="0" i="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1pPr>
          </a:lstStyle>
          <a:p>
            <a:fld id="{67B19427-F580-D146-B60E-4CADEE75497F}" type="slidenum">
              <a:rPr lang="en-US" smtClean="0"/>
              <a:pPr/>
              <a:t>‹#›</a:t>
            </a:fld>
            <a:endParaRPr lang="en-US" dirty="0"/>
          </a:p>
        </p:txBody>
      </p:sp>
      <p:sp>
        <p:nvSpPr>
          <p:cNvPr id="10"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b="0" i="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Copyright ©2019 John Wiley &amp; Son, Inc. </a:t>
            </a:r>
          </a:p>
        </p:txBody>
      </p:sp>
    </p:spTree>
    <p:extLst>
      <p:ext uri="{BB962C8B-B14F-4D97-AF65-F5344CB8AC3E}">
        <p14:creationId xmlns:p14="http://schemas.microsoft.com/office/powerpoint/2010/main" val="302625734"/>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3028950" y="640080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Copyright ©2018 John Wiley &amp; Son, Inc.</a:t>
            </a:r>
          </a:p>
          <a:p>
            <a:endParaRPr lang="en-US" dirty="0"/>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181430-7FCB-BA4C-90CE-EB7ACCC9EC50}" type="slidenum">
              <a:rPr lang="en-US" smtClean="0"/>
              <a:t>‹#›</a:t>
            </a:fld>
            <a:endParaRPr lang="en-US" dirty="0"/>
          </a:p>
        </p:txBody>
      </p:sp>
      <p:sp>
        <p:nvSpPr>
          <p:cNvPr id="7" name="Rectangle 6"/>
          <p:cNvSpPr/>
          <p:nvPr userDrawn="1"/>
        </p:nvSpPr>
        <p:spPr>
          <a:xfrm>
            <a:off x="0" y="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16900"/>
      </p:ext>
    </p:extLst>
  </p:cSld>
  <p:clrMap bg1="lt1" tx1="dk1" bg2="lt2" tx2="dk2" accent1="accent1" accent2="accent2" accent3="accent3" accent4="accent4" accent5="accent5" accent6="accent6" hlink="hlink" folHlink="folHlink"/>
  <p:sldLayoutIdLst>
    <p:sldLayoutId id="2147483978" r:id="rId1"/>
    <p:sldLayoutId id="2147483979" r:id="rId2"/>
  </p:sldLayoutIdLst>
  <p:hf hdr="0" dt="0"/>
  <p:txStyles>
    <p:titleStyle>
      <a:lvl1pPr algn="l" defTabSz="914400" rtl="0" eaLnBrk="1" latinLnBrk="0" hangingPunct="1">
        <a:lnSpc>
          <a:spcPct val="90000"/>
        </a:lnSpc>
        <a:spcBef>
          <a:spcPct val="0"/>
        </a:spcBef>
        <a:buNone/>
        <a:defRPr sz="1600" b="0" i="0" kern="1200">
          <a:solidFill>
            <a:schemeClr val="tx1"/>
          </a:solidFill>
          <a:latin typeface="Source Sans Pro" charset="0"/>
          <a:ea typeface="Source Sans Pro" charset="0"/>
          <a:cs typeface="Source Sans Pro"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15.xml"/><Relationship Id="rId5" Type="http://schemas.openxmlformats.org/officeDocument/2006/relationships/image" Target="../media/image56.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15.xml"/><Relationship Id="rId5" Type="http://schemas.openxmlformats.org/officeDocument/2006/relationships/image" Target="../media/image59.png"/><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15.xml"/><Relationship Id="rId5" Type="http://schemas.openxmlformats.org/officeDocument/2006/relationships/image" Target="../media/image62.png"/><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15.xml"/><Relationship Id="rId5" Type="http://schemas.openxmlformats.org/officeDocument/2006/relationships/image" Target="../media/image62.png"/><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15.xml"/><Relationship Id="rId5" Type="http://schemas.openxmlformats.org/officeDocument/2006/relationships/image" Target="../media/image65.png"/><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15.xml"/><Relationship Id="rId5" Type="http://schemas.openxmlformats.org/officeDocument/2006/relationships/image" Target="../media/image68.png"/><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3.xml"/><Relationship Id="rId1" Type="http://schemas.openxmlformats.org/officeDocument/2006/relationships/slideLayout" Target="../slideLayouts/slideLayout15.xml"/><Relationship Id="rId5" Type="http://schemas.openxmlformats.org/officeDocument/2006/relationships/image" Target="../media/image71.png"/><Relationship Id="rId4" Type="http://schemas.openxmlformats.org/officeDocument/2006/relationships/image" Target="../media/image70.png"/></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4.xml"/><Relationship Id="rId1" Type="http://schemas.openxmlformats.org/officeDocument/2006/relationships/slideLayout" Target="../slideLayouts/slideLayout15.xml"/><Relationship Id="rId5" Type="http://schemas.openxmlformats.org/officeDocument/2006/relationships/image" Target="../media/image74.png"/><Relationship Id="rId4" Type="http://schemas.openxmlformats.org/officeDocument/2006/relationships/image" Target="../media/image73.png"/></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15.xml"/><Relationship Id="rId5" Type="http://schemas.openxmlformats.org/officeDocument/2006/relationships/image" Target="../media/image77.png"/><Relationship Id="rId4" Type="http://schemas.openxmlformats.org/officeDocument/2006/relationships/image" Target="../media/image76.png"/></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6.xml"/><Relationship Id="rId1" Type="http://schemas.openxmlformats.org/officeDocument/2006/relationships/slideLayout" Target="../slideLayouts/slideLayout15.xml"/><Relationship Id="rId5" Type="http://schemas.openxmlformats.org/officeDocument/2006/relationships/image" Target="../media/image80.png"/><Relationship Id="rId4" Type="http://schemas.openxmlformats.org/officeDocument/2006/relationships/image" Target="../media/image79.png"/></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15.xml"/><Relationship Id="rId5" Type="http://schemas.openxmlformats.org/officeDocument/2006/relationships/image" Target="../media/image83.png"/><Relationship Id="rId4" Type="http://schemas.openxmlformats.org/officeDocument/2006/relationships/image" Target="../media/image8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8.xml"/><Relationship Id="rId1" Type="http://schemas.openxmlformats.org/officeDocument/2006/relationships/slideLayout" Target="../slideLayouts/slideLayout15.xml"/><Relationship Id="rId4" Type="http://schemas.openxmlformats.org/officeDocument/2006/relationships/image" Target="../media/image85.png"/></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9.xml"/><Relationship Id="rId1" Type="http://schemas.openxmlformats.org/officeDocument/2006/relationships/slideLayout" Target="../slideLayouts/slideLayout15.xml"/><Relationship Id="rId4" Type="http://schemas.openxmlformats.org/officeDocument/2006/relationships/image" Target="../media/image87.png"/></Relationships>
</file>

<file path=ppt/slides/_rels/slide5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1.xml"/><Relationship Id="rId1" Type="http://schemas.openxmlformats.org/officeDocument/2006/relationships/slideLayout" Target="../slideLayouts/slideLayout15.xml"/><Relationship Id="rId4" Type="http://schemas.openxmlformats.org/officeDocument/2006/relationships/image" Target="../media/image93.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152400" y="381000"/>
            <a:ext cx="8839200" cy="1042431"/>
          </a:xfrm>
        </p:spPr>
        <p:txBody>
          <a:bodyPr anchor="ctr" anchorCtr="0"/>
          <a:lstStyle/>
          <a:p>
            <a:r>
              <a:rPr lang="en-US" dirty="0"/>
              <a:t>Financial Accounting</a:t>
            </a:r>
          </a:p>
        </p:txBody>
      </p:sp>
      <p:sp>
        <p:nvSpPr>
          <p:cNvPr id="3" name="Edition"/>
          <p:cNvSpPr>
            <a:spLocks noGrp="1"/>
          </p:cNvSpPr>
          <p:nvPr>
            <p:ph sz="quarter" idx="17"/>
          </p:nvPr>
        </p:nvSpPr>
        <p:spPr>
          <a:xfrm>
            <a:off x="152400" y="1553598"/>
            <a:ext cx="8839200" cy="503802"/>
          </a:xfrm>
        </p:spPr>
        <p:txBody>
          <a:bodyPr/>
          <a:lstStyle/>
          <a:p>
            <a:r>
              <a:rPr lang="en-US" dirty="0"/>
              <a:t>IFRS 4th Edition</a:t>
            </a:r>
          </a:p>
        </p:txBody>
      </p:sp>
      <p:sp>
        <p:nvSpPr>
          <p:cNvPr id="5" name="CN"/>
          <p:cNvSpPr>
            <a:spLocks noGrp="1"/>
          </p:cNvSpPr>
          <p:nvPr>
            <p:ph sz="quarter" idx="19"/>
          </p:nvPr>
        </p:nvSpPr>
        <p:spPr>
          <a:xfrm>
            <a:off x="152400" y="3810000"/>
            <a:ext cx="8839200" cy="533400"/>
          </a:xfrm>
        </p:spPr>
        <p:txBody>
          <a:bodyPr/>
          <a:lstStyle/>
          <a:p>
            <a:r>
              <a:rPr lang="en-US" b="1" dirty="0"/>
              <a:t>Chapter </a:t>
            </a:r>
            <a:r>
              <a:rPr lang="en-US" dirty="0"/>
              <a:t>2</a:t>
            </a:r>
            <a:endParaRPr lang="en-US" b="1" dirty="0"/>
          </a:p>
        </p:txBody>
      </p:sp>
      <p:sp>
        <p:nvSpPr>
          <p:cNvPr id="6" name="CT"/>
          <p:cNvSpPr>
            <a:spLocks noGrp="1"/>
          </p:cNvSpPr>
          <p:nvPr>
            <p:ph sz="quarter" idx="20"/>
          </p:nvPr>
        </p:nvSpPr>
        <p:spPr>
          <a:xfrm>
            <a:off x="554182" y="4615818"/>
            <a:ext cx="8035636" cy="1251285"/>
          </a:xfrm>
        </p:spPr>
        <p:txBody>
          <a:bodyPr/>
          <a:lstStyle/>
          <a:p>
            <a:pPr>
              <a:spcBef>
                <a:spcPts val="0"/>
              </a:spcBef>
            </a:pPr>
            <a:r>
              <a:rPr lang="en-US" sz="4800" dirty="0"/>
              <a:t>The Recording Process</a:t>
            </a:r>
          </a:p>
        </p:txBody>
      </p:sp>
      <p:sp>
        <p:nvSpPr>
          <p:cNvPr id="12" name="Author"/>
          <p:cNvSpPr>
            <a:spLocks noGrp="1"/>
          </p:cNvSpPr>
          <p:nvPr>
            <p:ph sz="quarter" idx="4294967295"/>
          </p:nvPr>
        </p:nvSpPr>
        <p:spPr>
          <a:xfrm>
            <a:off x="152400" y="2211324"/>
            <a:ext cx="8839200" cy="531876"/>
          </a:xfrm>
          <a:prstGeom prst="rect">
            <a:avLst/>
          </a:prstGeom>
        </p:spPr>
        <p:txBody>
          <a:bodyPr/>
          <a:lstStyle/>
          <a:p>
            <a:pPr marL="0" indent="0" algn="ctr">
              <a:buNone/>
            </a:pPr>
            <a:r>
              <a:rPr lang="en-US" dirty="0">
                <a:solidFill>
                  <a:schemeClr val="accent2"/>
                </a:solidFill>
                <a:latin typeface="Calibri" panose="020F0502020204030204" pitchFamily="34" charset="0"/>
                <a:ea typeface="STIX" charset="0"/>
                <a:cs typeface="STIX" charset="0"/>
              </a:rPr>
              <a:t>Weygandt </a:t>
            </a:r>
            <a:r>
              <a:rPr lang="en-US" dirty="0">
                <a:solidFill>
                  <a:srgbClr val="990000"/>
                </a:solidFill>
                <a:ea typeface="STIX" charset="0"/>
                <a:cs typeface="STIX" charset="0"/>
              </a:rPr>
              <a:t>● </a:t>
            </a:r>
            <a:r>
              <a:rPr lang="en-US" dirty="0">
                <a:solidFill>
                  <a:schemeClr val="accent2"/>
                </a:solidFill>
                <a:latin typeface="Calibri" panose="020F0502020204030204" pitchFamily="34" charset="0"/>
                <a:ea typeface="STIX" charset="0"/>
                <a:cs typeface="STIX" charset="0"/>
              </a:rPr>
              <a:t>Kimmel </a:t>
            </a:r>
            <a:r>
              <a:rPr lang="en-US" dirty="0">
                <a:solidFill>
                  <a:srgbClr val="990000"/>
                </a:solidFill>
                <a:ea typeface="STIX" charset="0"/>
                <a:cs typeface="STIX" charset="0"/>
              </a:rPr>
              <a:t>● Kieso</a:t>
            </a:r>
          </a:p>
        </p:txBody>
      </p:sp>
    </p:spTree>
    <p:extLst>
      <p:ext uri="{BB962C8B-B14F-4D97-AF65-F5344CB8AC3E}">
        <p14:creationId xmlns:p14="http://schemas.microsoft.com/office/powerpoint/2010/main" val="915327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52400" y="762000"/>
            <a:ext cx="8839200" cy="646331"/>
          </a:xfrm>
          <a:prstGeom prst="rect">
            <a:avLst/>
          </a:prstGeom>
        </p:spPr>
        <p:txBody>
          <a:bodyPr wrap="square">
            <a:spAutoFit/>
          </a:bodyPr>
          <a:lstStyle/>
          <a:p>
            <a:r>
              <a:rPr lang="en-US" sz="4000" b="1" dirty="0">
                <a:solidFill>
                  <a:schemeClr val="accent1"/>
                </a:solidFill>
              </a:rPr>
              <a:t>Dr./Cr. Procedures for Equity  </a:t>
            </a:r>
            <a:endParaRPr lang="en-US" sz="4000" dirty="0">
              <a:solidFill>
                <a:schemeClr val="accent1"/>
              </a:solidFill>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10</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76200" y="1447800"/>
            <a:ext cx="8768976" cy="2608088"/>
          </a:xfrm>
          <a:prstGeom prst="rect">
            <a:avLst/>
          </a:prstGeom>
        </p:spPr>
        <p:txBody>
          <a:bodyPr/>
          <a:lstStyle/>
          <a:p>
            <a:pPr marL="228600" lvl="2" indent="0">
              <a:lnSpc>
                <a:spcPct val="100000"/>
              </a:lnSpc>
              <a:spcBef>
                <a:spcPts val="1200"/>
              </a:spcBef>
              <a:buClr>
                <a:srgbClr val="990000"/>
              </a:buClr>
              <a:buSzPct val="100000"/>
              <a:buNone/>
            </a:pPr>
            <a:r>
              <a:rPr lang="en-US" sz="2800" b="1" dirty="0">
                <a:solidFill>
                  <a:schemeClr val="accent3"/>
                </a:solidFill>
              </a:rPr>
              <a:t>Share Capital—Ordinary.</a:t>
            </a:r>
            <a:r>
              <a:rPr lang="en-US" b="1" dirty="0"/>
              <a:t> </a:t>
            </a:r>
            <a:endParaRPr lang="en-US" sz="2400" dirty="0"/>
          </a:p>
          <a:p>
            <a:pPr marL="228600" lvl="2" indent="0">
              <a:lnSpc>
                <a:spcPct val="100000"/>
              </a:lnSpc>
              <a:spcBef>
                <a:spcPts val="1200"/>
              </a:spcBef>
              <a:buClr>
                <a:srgbClr val="990000"/>
              </a:buClr>
              <a:buSzPct val="100000"/>
              <a:buNone/>
            </a:pPr>
            <a:endParaRPr lang="en-US" sz="2400" dirty="0"/>
          </a:p>
          <a:p>
            <a:pPr marL="228600" lvl="2" indent="0">
              <a:lnSpc>
                <a:spcPct val="100000"/>
              </a:lnSpc>
              <a:spcBef>
                <a:spcPts val="1200"/>
              </a:spcBef>
              <a:buClr>
                <a:srgbClr val="990000"/>
              </a:buClr>
              <a:buSzPct val="100000"/>
              <a:buNone/>
            </a:pPr>
            <a:endParaRPr lang="en-US" sz="1600" dirty="0"/>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1</a:t>
            </a:r>
          </a:p>
        </p:txBody>
      </p:sp>
      <p:pic>
        <p:nvPicPr>
          <p:cNvPr id="3" name="Picture 2">
            <a:extLst>
              <a:ext uri="{FF2B5EF4-FFF2-40B4-BE49-F238E27FC236}">
                <a16:creationId xmlns:a16="http://schemas.microsoft.com/office/drawing/2014/main" id="{CBC1856D-27B5-994B-A1B4-43939962D9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919" y="2331024"/>
            <a:ext cx="8610600" cy="990600"/>
          </a:xfrm>
          <a:prstGeom prst="rect">
            <a:avLst/>
          </a:prstGeom>
        </p:spPr>
      </p:pic>
      <p:pic>
        <p:nvPicPr>
          <p:cNvPr id="10" name="Picture 9">
            <a:extLst>
              <a:ext uri="{FF2B5EF4-FFF2-40B4-BE49-F238E27FC236}">
                <a16:creationId xmlns:a16="http://schemas.microsoft.com/office/drawing/2014/main" id="{F3B63F64-68AD-A447-AAC7-AFBFA539E3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2913" y="3213493"/>
            <a:ext cx="1324732" cy="549623"/>
          </a:xfrm>
          <a:prstGeom prst="rect">
            <a:avLst/>
          </a:prstGeom>
        </p:spPr>
      </p:pic>
      <p:sp>
        <p:nvSpPr>
          <p:cNvPr id="18" name="Rectangle 17">
            <a:extLst>
              <a:ext uri="{FF2B5EF4-FFF2-40B4-BE49-F238E27FC236}">
                <a16:creationId xmlns:a16="http://schemas.microsoft.com/office/drawing/2014/main" id="{5576662A-BB0B-EE4A-9DF2-61AE6D72D4D8}"/>
              </a:ext>
            </a:extLst>
          </p:cNvPr>
          <p:cNvSpPr/>
          <p:nvPr/>
        </p:nvSpPr>
        <p:spPr>
          <a:xfrm>
            <a:off x="282913" y="4338192"/>
            <a:ext cx="8099087" cy="1200329"/>
          </a:xfrm>
          <a:prstGeom prst="rect">
            <a:avLst/>
          </a:prstGeom>
        </p:spPr>
        <p:txBody>
          <a:bodyPr wrap="square">
            <a:spAutoFit/>
          </a:bodyPr>
          <a:lstStyle/>
          <a:p>
            <a:r>
              <a:rPr lang="en-US" dirty="0"/>
              <a:t>Companies issue share capital—ordinary in exchange for the owners’ investment paid in to the company. </a:t>
            </a:r>
          </a:p>
          <a:p>
            <a:endParaRPr lang="en-US" dirty="0"/>
          </a:p>
          <a:p>
            <a:r>
              <a:rPr lang="en-US" dirty="0"/>
              <a:t>Credits increase the Share Capital—Ordinary account, and debits decrease it. </a:t>
            </a:r>
          </a:p>
        </p:txBody>
      </p:sp>
    </p:spTree>
    <p:extLst>
      <p:ext uri="{BB962C8B-B14F-4D97-AF65-F5344CB8AC3E}">
        <p14:creationId xmlns:p14="http://schemas.microsoft.com/office/powerpoint/2010/main" val="3155639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52400" y="762000"/>
            <a:ext cx="8839200" cy="646331"/>
          </a:xfrm>
          <a:prstGeom prst="rect">
            <a:avLst/>
          </a:prstGeom>
        </p:spPr>
        <p:txBody>
          <a:bodyPr wrap="square">
            <a:spAutoFit/>
          </a:bodyPr>
          <a:lstStyle/>
          <a:p>
            <a:r>
              <a:rPr lang="en-US" sz="4000" b="1" dirty="0">
                <a:solidFill>
                  <a:schemeClr val="accent1"/>
                </a:solidFill>
              </a:rPr>
              <a:t>Dr./Cr. Procedures for Equity  </a:t>
            </a:r>
            <a:endParaRPr lang="en-US" sz="4000" dirty="0">
              <a:solidFill>
                <a:schemeClr val="accent1"/>
              </a:solidFill>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11</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76200" y="1447800"/>
            <a:ext cx="8768976" cy="2608088"/>
          </a:xfrm>
          <a:prstGeom prst="rect">
            <a:avLst/>
          </a:prstGeom>
        </p:spPr>
        <p:txBody>
          <a:bodyPr/>
          <a:lstStyle/>
          <a:p>
            <a:pPr marL="228600" lvl="2" indent="0">
              <a:lnSpc>
                <a:spcPct val="100000"/>
              </a:lnSpc>
              <a:spcBef>
                <a:spcPts val="1200"/>
              </a:spcBef>
              <a:buClr>
                <a:srgbClr val="990000"/>
              </a:buClr>
              <a:buSzPct val="100000"/>
              <a:buNone/>
            </a:pPr>
            <a:r>
              <a:rPr lang="en-US" sz="2800" b="1" dirty="0">
                <a:solidFill>
                  <a:schemeClr val="accent3"/>
                </a:solidFill>
              </a:rPr>
              <a:t>Share Capital—Ordinary.</a:t>
            </a:r>
            <a:r>
              <a:rPr lang="en-US" b="1" dirty="0"/>
              <a:t> </a:t>
            </a:r>
            <a:endParaRPr lang="en-US" sz="2400" dirty="0"/>
          </a:p>
          <a:p>
            <a:pPr marL="228600" lvl="2" indent="0">
              <a:lnSpc>
                <a:spcPct val="100000"/>
              </a:lnSpc>
              <a:spcBef>
                <a:spcPts val="1200"/>
              </a:spcBef>
              <a:buClr>
                <a:srgbClr val="990000"/>
              </a:buClr>
              <a:buSzPct val="100000"/>
              <a:buNone/>
            </a:pPr>
            <a:endParaRPr lang="en-US" sz="2400" dirty="0"/>
          </a:p>
          <a:p>
            <a:pPr marL="228600" lvl="2" indent="0">
              <a:lnSpc>
                <a:spcPct val="100000"/>
              </a:lnSpc>
              <a:spcBef>
                <a:spcPts val="1200"/>
              </a:spcBef>
              <a:buClr>
                <a:srgbClr val="990000"/>
              </a:buClr>
              <a:buSzPct val="100000"/>
              <a:buNone/>
            </a:pPr>
            <a:endParaRPr lang="en-US" sz="1600" dirty="0"/>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1</a:t>
            </a:r>
          </a:p>
        </p:txBody>
      </p:sp>
      <p:pic>
        <p:nvPicPr>
          <p:cNvPr id="15" name="Picture 14">
            <a:extLst>
              <a:ext uri="{FF2B5EF4-FFF2-40B4-BE49-F238E27FC236}">
                <a16:creationId xmlns:a16="http://schemas.microsoft.com/office/drawing/2014/main" id="{9073CBA1-C39F-D046-84A2-2E51EE56D8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034" y="2342798"/>
            <a:ext cx="8309308" cy="1696279"/>
          </a:xfrm>
          <a:prstGeom prst="rect">
            <a:avLst/>
          </a:prstGeom>
        </p:spPr>
      </p:pic>
      <p:pic>
        <p:nvPicPr>
          <p:cNvPr id="17" name="Picture 16">
            <a:extLst>
              <a:ext uri="{FF2B5EF4-FFF2-40B4-BE49-F238E27FC236}">
                <a16:creationId xmlns:a16="http://schemas.microsoft.com/office/drawing/2014/main" id="{835C96B4-7B0B-754E-A61D-7B37869C6C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6034" y="3983737"/>
            <a:ext cx="913166" cy="397253"/>
          </a:xfrm>
          <a:prstGeom prst="rect">
            <a:avLst/>
          </a:prstGeom>
        </p:spPr>
      </p:pic>
      <p:sp>
        <p:nvSpPr>
          <p:cNvPr id="2" name="TextBox 1">
            <a:extLst>
              <a:ext uri="{FF2B5EF4-FFF2-40B4-BE49-F238E27FC236}">
                <a16:creationId xmlns:a16="http://schemas.microsoft.com/office/drawing/2014/main" id="{52492AFF-6359-7547-9EDD-308218000DDB}"/>
              </a:ext>
            </a:extLst>
          </p:cNvPr>
          <p:cNvSpPr txBox="1"/>
          <p:nvPr/>
        </p:nvSpPr>
        <p:spPr>
          <a:xfrm>
            <a:off x="306034" y="4879222"/>
            <a:ext cx="8080321" cy="923330"/>
          </a:xfrm>
          <a:prstGeom prst="rect">
            <a:avLst/>
          </a:prstGeom>
          <a:noFill/>
        </p:spPr>
        <p:txBody>
          <a:bodyPr wrap="square" rtlCol="0">
            <a:spAutoFit/>
          </a:bodyPr>
          <a:lstStyle/>
          <a:p>
            <a:r>
              <a:rPr lang="en-US" dirty="0"/>
              <a:t>Knowing the normal balance in an account may help you trace errors. </a:t>
            </a:r>
          </a:p>
          <a:p>
            <a:r>
              <a:rPr lang="en-US" dirty="0"/>
              <a:t>Occasionally, though, an abnormal balance may be correct. </a:t>
            </a:r>
          </a:p>
          <a:p>
            <a:endParaRPr lang="en-US" dirty="0"/>
          </a:p>
        </p:txBody>
      </p:sp>
    </p:spTree>
    <p:extLst>
      <p:ext uri="{BB962C8B-B14F-4D97-AF65-F5344CB8AC3E}">
        <p14:creationId xmlns:p14="http://schemas.microsoft.com/office/powerpoint/2010/main" val="2557630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52400" y="762000"/>
            <a:ext cx="8839200" cy="646331"/>
          </a:xfrm>
          <a:prstGeom prst="rect">
            <a:avLst/>
          </a:prstGeom>
        </p:spPr>
        <p:txBody>
          <a:bodyPr wrap="square">
            <a:spAutoFit/>
          </a:bodyPr>
          <a:lstStyle/>
          <a:p>
            <a:r>
              <a:rPr lang="en-US" sz="4000" b="1" dirty="0">
                <a:solidFill>
                  <a:schemeClr val="accent1"/>
                </a:solidFill>
              </a:rPr>
              <a:t>Dr./Cr. Procedures for Equity  </a:t>
            </a:r>
            <a:endParaRPr lang="en-US" sz="4000" dirty="0">
              <a:solidFill>
                <a:schemeClr val="accent1"/>
              </a:solidFill>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12</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152400" y="1447800"/>
            <a:ext cx="8692776" cy="2608088"/>
          </a:xfrm>
          <a:prstGeom prst="rect">
            <a:avLst/>
          </a:prstGeom>
        </p:spPr>
        <p:txBody>
          <a:bodyPr/>
          <a:lstStyle/>
          <a:p>
            <a:pPr marL="0" indent="0">
              <a:buNone/>
            </a:pPr>
            <a:r>
              <a:rPr lang="en-US" b="1" dirty="0">
                <a:solidFill>
                  <a:schemeClr val="accent3"/>
                </a:solidFill>
              </a:rPr>
              <a:t>Retained Earnings. </a:t>
            </a:r>
            <a:endParaRPr lang="en-US" sz="2400" dirty="0">
              <a:solidFill>
                <a:schemeClr val="accent3"/>
              </a:solidFill>
            </a:endParaRPr>
          </a:p>
          <a:p>
            <a:pPr marL="228600" lvl="2" indent="0">
              <a:lnSpc>
                <a:spcPct val="100000"/>
              </a:lnSpc>
              <a:spcBef>
                <a:spcPts val="1200"/>
              </a:spcBef>
              <a:buClr>
                <a:srgbClr val="990000"/>
              </a:buClr>
              <a:buSzPct val="100000"/>
              <a:buNone/>
            </a:pPr>
            <a:endParaRPr lang="en-US" sz="1600" dirty="0"/>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1</a:t>
            </a:r>
          </a:p>
        </p:txBody>
      </p:sp>
      <p:pic>
        <p:nvPicPr>
          <p:cNvPr id="4" name="Picture 3">
            <a:extLst>
              <a:ext uri="{FF2B5EF4-FFF2-40B4-BE49-F238E27FC236}">
                <a16:creationId xmlns:a16="http://schemas.microsoft.com/office/drawing/2014/main" id="{E58E4A3C-8986-4D45-8551-A017BC48E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387" y="2366788"/>
            <a:ext cx="8585200" cy="1689100"/>
          </a:xfrm>
          <a:prstGeom prst="rect">
            <a:avLst/>
          </a:prstGeom>
        </p:spPr>
      </p:pic>
      <p:pic>
        <p:nvPicPr>
          <p:cNvPr id="10" name="Picture 9">
            <a:extLst>
              <a:ext uri="{FF2B5EF4-FFF2-40B4-BE49-F238E27FC236}">
                <a16:creationId xmlns:a16="http://schemas.microsoft.com/office/drawing/2014/main" id="{55F60B73-ADF8-2245-A4F9-B44C9A286D4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 y="3963280"/>
            <a:ext cx="1217440" cy="608720"/>
          </a:xfrm>
          <a:prstGeom prst="rect">
            <a:avLst/>
          </a:prstGeom>
        </p:spPr>
      </p:pic>
      <p:sp>
        <p:nvSpPr>
          <p:cNvPr id="11" name="Rectangle 10">
            <a:extLst>
              <a:ext uri="{FF2B5EF4-FFF2-40B4-BE49-F238E27FC236}">
                <a16:creationId xmlns:a16="http://schemas.microsoft.com/office/drawing/2014/main" id="{8E03B292-86D1-6747-9824-35AED59A779C}"/>
              </a:ext>
            </a:extLst>
          </p:cNvPr>
          <p:cNvSpPr/>
          <p:nvPr/>
        </p:nvSpPr>
        <p:spPr>
          <a:xfrm>
            <a:off x="209006" y="4944509"/>
            <a:ext cx="8568987" cy="707886"/>
          </a:xfrm>
          <a:prstGeom prst="rect">
            <a:avLst/>
          </a:prstGeom>
        </p:spPr>
        <p:txBody>
          <a:bodyPr wrap="square">
            <a:spAutoFit/>
          </a:bodyPr>
          <a:lstStyle/>
          <a:p>
            <a:r>
              <a:rPr lang="en-US" sz="2000" dirty="0">
                <a:solidFill>
                  <a:srgbClr val="262626"/>
                </a:solidFill>
                <a:latin typeface="Calibri" panose="020F0502020204030204" pitchFamily="34" charset="0"/>
                <a:cs typeface="Calibri" panose="020F0502020204030204" pitchFamily="34" charset="0"/>
              </a:rPr>
              <a:t>Share capital—ordinary, retained earnings and liabilities:</a:t>
            </a:r>
          </a:p>
          <a:p>
            <a:r>
              <a:rPr lang="en-US" sz="2000" dirty="0">
                <a:solidFill>
                  <a:srgbClr val="262626"/>
                </a:solidFill>
                <a:latin typeface="Calibri" panose="020F0502020204030204" pitchFamily="34" charset="0"/>
                <a:cs typeface="Calibri" panose="020F0502020204030204" pitchFamily="34" charset="0"/>
              </a:rPr>
              <a:t>Same rules apply for debit and credit and the normal balances.</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04336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52400" y="762000"/>
            <a:ext cx="8839200" cy="646331"/>
          </a:xfrm>
          <a:prstGeom prst="rect">
            <a:avLst/>
          </a:prstGeom>
        </p:spPr>
        <p:txBody>
          <a:bodyPr wrap="square">
            <a:spAutoFit/>
          </a:bodyPr>
          <a:lstStyle/>
          <a:p>
            <a:r>
              <a:rPr lang="en-US" sz="4000" b="1" dirty="0">
                <a:solidFill>
                  <a:schemeClr val="accent1"/>
                </a:solidFill>
              </a:rPr>
              <a:t>Dr./Cr. Procedures for Equity  </a:t>
            </a:r>
            <a:endParaRPr lang="en-US" sz="4000" dirty="0">
              <a:solidFill>
                <a:schemeClr val="accent1"/>
              </a:solidFill>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13</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152400" y="1447800"/>
            <a:ext cx="8692776" cy="2608088"/>
          </a:xfrm>
          <a:prstGeom prst="rect">
            <a:avLst/>
          </a:prstGeom>
        </p:spPr>
        <p:txBody>
          <a:bodyPr/>
          <a:lstStyle/>
          <a:p>
            <a:pPr marL="0" indent="0">
              <a:buNone/>
            </a:pPr>
            <a:r>
              <a:rPr lang="en-US" b="1" dirty="0">
                <a:solidFill>
                  <a:schemeClr val="accent3"/>
                </a:solidFill>
              </a:rPr>
              <a:t>Retained Earnings. </a:t>
            </a:r>
            <a:endParaRPr lang="en-US" sz="2400" dirty="0">
              <a:solidFill>
                <a:schemeClr val="accent3"/>
              </a:solidFill>
            </a:endParaRPr>
          </a:p>
          <a:p>
            <a:pPr marL="228600" lvl="2" indent="0">
              <a:lnSpc>
                <a:spcPct val="100000"/>
              </a:lnSpc>
              <a:spcBef>
                <a:spcPts val="1200"/>
              </a:spcBef>
              <a:buClr>
                <a:srgbClr val="990000"/>
              </a:buClr>
              <a:buSzPct val="100000"/>
              <a:buNone/>
            </a:pPr>
            <a:endParaRPr lang="en-US" sz="1600" dirty="0"/>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1</a:t>
            </a:r>
          </a:p>
        </p:txBody>
      </p:sp>
      <p:pic>
        <p:nvPicPr>
          <p:cNvPr id="4" name="Picture 3">
            <a:extLst>
              <a:ext uri="{FF2B5EF4-FFF2-40B4-BE49-F238E27FC236}">
                <a16:creationId xmlns:a16="http://schemas.microsoft.com/office/drawing/2014/main" id="{E58E4A3C-8986-4D45-8551-A017BC48E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899" y="1976605"/>
            <a:ext cx="8585200" cy="1689100"/>
          </a:xfrm>
          <a:prstGeom prst="rect">
            <a:avLst/>
          </a:prstGeom>
        </p:spPr>
      </p:pic>
      <p:pic>
        <p:nvPicPr>
          <p:cNvPr id="10" name="Picture 9">
            <a:extLst>
              <a:ext uri="{FF2B5EF4-FFF2-40B4-BE49-F238E27FC236}">
                <a16:creationId xmlns:a16="http://schemas.microsoft.com/office/drawing/2014/main" id="{55F60B73-ADF8-2245-A4F9-B44C9A286D4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 y="3621898"/>
            <a:ext cx="1217440" cy="608720"/>
          </a:xfrm>
          <a:prstGeom prst="rect">
            <a:avLst/>
          </a:prstGeom>
        </p:spPr>
      </p:pic>
      <p:sp>
        <p:nvSpPr>
          <p:cNvPr id="11" name="Rectangle 10">
            <a:extLst>
              <a:ext uri="{FF2B5EF4-FFF2-40B4-BE49-F238E27FC236}">
                <a16:creationId xmlns:a16="http://schemas.microsoft.com/office/drawing/2014/main" id="{8E03B292-86D1-6747-9824-35AED59A779C}"/>
              </a:ext>
            </a:extLst>
          </p:cNvPr>
          <p:cNvSpPr/>
          <p:nvPr/>
        </p:nvSpPr>
        <p:spPr>
          <a:xfrm>
            <a:off x="152400" y="4503475"/>
            <a:ext cx="8568987" cy="2000548"/>
          </a:xfrm>
          <a:prstGeom prst="rect">
            <a:avLst/>
          </a:prstGeom>
        </p:spPr>
        <p:txBody>
          <a:bodyPr wrap="square">
            <a:spAutoFit/>
          </a:bodyPr>
          <a:lstStyle/>
          <a:p>
            <a:r>
              <a:rPr lang="en-US" b="1" dirty="0">
                <a:solidFill>
                  <a:schemeClr val="accent1"/>
                </a:solidFill>
              </a:rPr>
              <a:t>Retained earnings</a:t>
            </a:r>
            <a:r>
              <a:rPr lang="en-US" b="1" dirty="0"/>
              <a:t> </a:t>
            </a:r>
            <a:r>
              <a:rPr lang="en-US" dirty="0"/>
              <a:t>is net income that is kept (retained) in the business. It represents the portion of equity that the company has accumulated through the </a:t>
            </a:r>
            <a:r>
              <a:rPr lang="en-US" dirty="0" smtClean="0"/>
              <a:t>profitable </a:t>
            </a:r>
            <a:r>
              <a:rPr lang="en-US" dirty="0"/>
              <a:t>operation of the business. </a:t>
            </a:r>
          </a:p>
          <a:p>
            <a:endParaRPr lang="en-US" dirty="0"/>
          </a:p>
          <a:p>
            <a:r>
              <a:rPr lang="en-US" dirty="0"/>
              <a:t>Credits (net income) increase the Retained Earnings account, and debits (dividends or net losses) decrease it.</a:t>
            </a:r>
          </a:p>
          <a:p>
            <a:r>
              <a:rPr lang="en-US" sz="1600" b="1" dirty="0">
                <a:solidFill>
                  <a:srgbClr val="262626"/>
                </a:solidFill>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24586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52400" y="762000"/>
            <a:ext cx="8839200" cy="646331"/>
          </a:xfrm>
          <a:prstGeom prst="rect">
            <a:avLst/>
          </a:prstGeom>
        </p:spPr>
        <p:txBody>
          <a:bodyPr wrap="square">
            <a:spAutoFit/>
          </a:bodyPr>
          <a:lstStyle/>
          <a:p>
            <a:r>
              <a:rPr lang="en-US" sz="4000" b="1" dirty="0">
                <a:solidFill>
                  <a:schemeClr val="accent1"/>
                </a:solidFill>
              </a:rPr>
              <a:t>Dr./Cr. Procedures for Equity  </a:t>
            </a:r>
            <a:endParaRPr lang="en-US" sz="4000" dirty="0">
              <a:solidFill>
                <a:schemeClr val="accent1"/>
              </a:solidFill>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14</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152400" y="1447800"/>
            <a:ext cx="8692776" cy="2608088"/>
          </a:xfrm>
          <a:prstGeom prst="rect">
            <a:avLst/>
          </a:prstGeom>
        </p:spPr>
        <p:txBody>
          <a:bodyPr/>
          <a:lstStyle/>
          <a:p>
            <a:pPr marL="0" indent="0">
              <a:buNone/>
            </a:pPr>
            <a:r>
              <a:rPr lang="en-US" b="1" dirty="0">
                <a:solidFill>
                  <a:schemeClr val="accent3"/>
                </a:solidFill>
              </a:rPr>
              <a:t>Dividends. </a:t>
            </a:r>
            <a:endParaRPr lang="en-US" dirty="0">
              <a:solidFill>
                <a:schemeClr val="accent3"/>
              </a:solidFill>
            </a:endParaRPr>
          </a:p>
          <a:p>
            <a:pPr marL="228600" lvl="2" indent="0">
              <a:lnSpc>
                <a:spcPct val="100000"/>
              </a:lnSpc>
              <a:spcBef>
                <a:spcPts val="1200"/>
              </a:spcBef>
              <a:buClr>
                <a:srgbClr val="990000"/>
              </a:buClr>
              <a:buSzPct val="100000"/>
              <a:buNone/>
            </a:pPr>
            <a:endParaRPr lang="en-US" sz="1600" dirty="0"/>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1</a:t>
            </a:r>
          </a:p>
        </p:txBody>
      </p:sp>
      <p:pic>
        <p:nvPicPr>
          <p:cNvPr id="3" name="Picture 2">
            <a:extLst>
              <a:ext uri="{FF2B5EF4-FFF2-40B4-BE49-F238E27FC236}">
                <a16:creationId xmlns:a16="http://schemas.microsoft.com/office/drawing/2014/main" id="{1629DEA4-071C-1D4F-B8EE-E15FF48F1E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902" y="2050497"/>
            <a:ext cx="8534400" cy="1689100"/>
          </a:xfrm>
          <a:prstGeom prst="rect">
            <a:avLst/>
          </a:prstGeom>
        </p:spPr>
      </p:pic>
      <p:pic>
        <p:nvPicPr>
          <p:cNvPr id="12" name="Picture 11">
            <a:extLst>
              <a:ext uri="{FF2B5EF4-FFF2-40B4-BE49-F238E27FC236}">
                <a16:creationId xmlns:a16="http://schemas.microsoft.com/office/drawing/2014/main" id="{CE5D19F7-A035-B24B-BBDD-704322BF18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902" y="3739597"/>
            <a:ext cx="1266436" cy="451403"/>
          </a:xfrm>
          <a:prstGeom prst="rect">
            <a:avLst/>
          </a:prstGeom>
        </p:spPr>
      </p:pic>
      <p:sp>
        <p:nvSpPr>
          <p:cNvPr id="14" name="TextBox 13">
            <a:extLst>
              <a:ext uri="{FF2B5EF4-FFF2-40B4-BE49-F238E27FC236}">
                <a16:creationId xmlns:a16="http://schemas.microsoft.com/office/drawing/2014/main" id="{3A1CF4DC-D67D-3D43-BB49-91D7B471DDC7}"/>
              </a:ext>
            </a:extLst>
          </p:cNvPr>
          <p:cNvSpPr txBox="1"/>
          <p:nvPr/>
        </p:nvSpPr>
        <p:spPr>
          <a:xfrm>
            <a:off x="171450" y="4423673"/>
            <a:ext cx="8534400" cy="2031325"/>
          </a:xfrm>
          <a:prstGeom prst="rect">
            <a:avLst/>
          </a:prstGeom>
          <a:noFill/>
        </p:spPr>
        <p:txBody>
          <a:bodyPr wrap="square" rtlCol="0">
            <a:spAutoFit/>
          </a:bodyPr>
          <a:lstStyle/>
          <a:p>
            <a:r>
              <a:rPr lang="en-US" b="1" dirty="0">
                <a:solidFill>
                  <a:schemeClr val="accent1"/>
                </a:solidFill>
              </a:rPr>
              <a:t>Dividend:</a:t>
            </a:r>
            <a:r>
              <a:rPr lang="en-US" b="1" dirty="0"/>
              <a:t> </a:t>
            </a:r>
          </a:p>
          <a:p>
            <a:r>
              <a:rPr lang="en-US" dirty="0"/>
              <a:t>A company’s distribution to its shareholders. </a:t>
            </a:r>
          </a:p>
          <a:p>
            <a:r>
              <a:rPr lang="en-US" dirty="0"/>
              <a:t>The most common form of a distribution is a </a:t>
            </a:r>
            <a:r>
              <a:rPr lang="en-US" b="1" dirty="0">
                <a:solidFill>
                  <a:schemeClr val="accent1"/>
                </a:solidFill>
              </a:rPr>
              <a:t>cash dividend</a:t>
            </a:r>
            <a:r>
              <a:rPr lang="en-US" dirty="0">
                <a:solidFill>
                  <a:schemeClr val="accent1"/>
                </a:solidFill>
              </a:rPr>
              <a:t>. </a:t>
            </a:r>
          </a:p>
          <a:p>
            <a:endParaRPr lang="en-US" dirty="0"/>
          </a:p>
          <a:p>
            <a:r>
              <a:rPr lang="en-US" dirty="0"/>
              <a:t>Dividends reduce the shareholders’ claims on retained earnings. </a:t>
            </a:r>
          </a:p>
          <a:p>
            <a:r>
              <a:rPr lang="en-US" dirty="0"/>
              <a:t>Debits increase the Dividends account, and credits decrease it. </a:t>
            </a:r>
          </a:p>
          <a:p>
            <a:endParaRPr lang="en-US" dirty="0"/>
          </a:p>
        </p:txBody>
      </p:sp>
    </p:spTree>
    <p:extLst>
      <p:ext uri="{BB962C8B-B14F-4D97-AF65-F5344CB8AC3E}">
        <p14:creationId xmlns:p14="http://schemas.microsoft.com/office/powerpoint/2010/main" val="13415958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52400" y="762000"/>
            <a:ext cx="8839200" cy="646331"/>
          </a:xfrm>
          <a:prstGeom prst="rect">
            <a:avLst/>
          </a:prstGeom>
        </p:spPr>
        <p:txBody>
          <a:bodyPr wrap="square">
            <a:spAutoFit/>
          </a:bodyPr>
          <a:lstStyle/>
          <a:p>
            <a:r>
              <a:rPr lang="en-US" sz="4000" b="1" dirty="0">
                <a:solidFill>
                  <a:schemeClr val="accent1"/>
                </a:solidFill>
              </a:rPr>
              <a:t>Dr./Cr. Procedures for Equity  </a:t>
            </a:r>
            <a:endParaRPr lang="en-US" sz="4000" dirty="0">
              <a:solidFill>
                <a:schemeClr val="accent1"/>
              </a:solidFill>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15</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152400" y="1447800"/>
            <a:ext cx="8692776" cy="2608088"/>
          </a:xfrm>
          <a:prstGeom prst="rect">
            <a:avLst/>
          </a:prstGeom>
        </p:spPr>
        <p:txBody>
          <a:bodyPr/>
          <a:lstStyle/>
          <a:p>
            <a:pPr marL="0" indent="0">
              <a:buNone/>
            </a:pPr>
            <a:r>
              <a:rPr lang="en-US" b="1" dirty="0">
                <a:solidFill>
                  <a:schemeClr val="accent3"/>
                </a:solidFill>
              </a:rPr>
              <a:t>Revenues and Expenses. </a:t>
            </a:r>
            <a:endParaRPr lang="en-US" dirty="0">
              <a:solidFill>
                <a:schemeClr val="accent3"/>
              </a:solidFill>
            </a:endParaRPr>
          </a:p>
          <a:p>
            <a:pPr marL="228600" lvl="2" indent="0">
              <a:lnSpc>
                <a:spcPct val="100000"/>
              </a:lnSpc>
              <a:spcBef>
                <a:spcPts val="1200"/>
              </a:spcBef>
              <a:buClr>
                <a:srgbClr val="990000"/>
              </a:buClr>
              <a:buSzPct val="100000"/>
              <a:buNone/>
            </a:pPr>
            <a:endParaRPr lang="en-US" sz="1600" dirty="0"/>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1</a:t>
            </a:r>
          </a:p>
        </p:txBody>
      </p:sp>
      <p:pic>
        <p:nvPicPr>
          <p:cNvPr id="4" name="Picture 3">
            <a:extLst>
              <a:ext uri="{FF2B5EF4-FFF2-40B4-BE49-F238E27FC236}">
                <a16:creationId xmlns:a16="http://schemas.microsoft.com/office/drawing/2014/main" id="{9201254A-2DE6-9A43-9B7E-A17A8C43A4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968147"/>
            <a:ext cx="8572500" cy="1193800"/>
          </a:xfrm>
          <a:prstGeom prst="rect">
            <a:avLst/>
          </a:prstGeom>
        </p:spPr>
      </p:pic>
      <p:pic>
        <p:nvPicPr>
          <p:cNvPr id="10" name="Picture 9">
            <a:extLst>
              <a:ext uri="{FF2B5EF4-FFF2-40B4-BE49-F238E27FC236}">
                <a16:creationId xmlns:a16="http://schemas.microsoft.com/office/drawing/2014/main" id="{9DF444F5-928B-3B45-98EC-34CF84D96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 y="3130157"/>
            <a:ext cx="1066800" cy="433566"/>
          </a:xfrm>
          <a:prstGeom prst="rect">
            <a:avLst/>
          </a:prstGeom>
        </p:spPr>
      </p:pic>
      <p:sp>
        <p:nvSpPr>
          <p:cNvPr id="11" name="Rectangle 10">
            <a:extLst>
              <a:ext uri="{FF2B5EF4-FFF2-40B4-BE49-F238E27FC236}">
                <a16:creationId xmlns:a16="http://schemas.microsoft.com/office/drawing/2014/main" id="{160CD8AE-6B38-A64A-A646-0E0507A41234}"/>
              </a:ext>
            </a:extLst>
          </p:cNvPr>
          <p:cNvSpPr/>
          <p:nvPr/>
        </p:nvSpPr>
        <p:spPr>
          <a:xfrm>
            <a:off x="150779" y="3932639"/>
            <a:ext cx="8572500" cy="1754326"/>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The purpose of earning revenues is to benefit the shareholders of the business. When a company recognizes revenues, equity increases. </a:t>
            </a:r>
          </a:p>
          <a:p>
            <a:r>
              <a:rPr lang="en-US" b="1" dirty="0">
                <a:latin typeface="Calibri" panose="020F0502020204030204" pitchFamily="34" charset="0"/>
                <a:cs typeface="Calibri" panose="020F0502020204030204" pitchFamily="34" charset="0"/>
              </a:rPr>
              <a:t>The effect of debits and credits on revenue accounts is the same as their effect on Retained Earnings</a:t>
            </a:r>
            <a:r>
              <a:rPr lang="en-US" dirty="0">
                <a:latin typeface="Calibri" panose="020F0502020204030204" pitchFamily="34" charset="0"/>
                <a:cs typeface="Calibri" panose="020F0502020204030204" pitchFamily="34" charset="0"/>
              </a:rPr>
              <a:t>. </a:t>
            </a:r>
          </a:p>
          <a:p>
            <a:endParaRPr lang="en-US" dirty="0">
              <a:latin typeface="Calibri" panose="020F0502020204030204" pitchFamily="34" charset="0"/>
              <a:cs typeface="Calibri" panose="020F0502020204030204" pitchFamily="34" charset="0"/>
            </a:endParaRPr>
          </a:p>
          <a:p>
            <a:r>
              <a:rPr lang="en-US" dirty="0"/>
              <a:t>Expenses have the opposite effect. Expenses decrease equity. </a:t>
            </a:r>
          </a:p>
        </p:txBody>
      </p:sp>
    </p:spTree>
    <p:extLst>
      <p:ext uri="{BB962C8B-B14F-4D97-AF65-F5344CB8AC3E}">
        <p14:creationId xmlns:p14="http://schemas.microsoft.com/office/powerpoint/2010/main" val="2489124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52400" y="762000"/>
            <a:ext cx="8839200" cy="646331"/>
          </a:xfrm>
          <a:prstGeom prst="rect">
            <a:avLst/>
          </a:prstGeom>
        </p:spPr>
        <p:txBody>
          <a:bodyPr wrap="square">
            <a:spAutoFit/>
          </a:bodyPr>
          <a:lstStyle/>
          <a:p>
            <a:r>
              <a:rPr lang="en-US" sz="4000" b="1" dirty="0">
                <a:solidFill>
                  <a:schemeClr val="accent1"/>
                </a:solidFill>
              </a:rPr>
              <a:t>Dr./Cr. Procedures for Equity  </a:t>
            </a:r>
            <a:endParaRPr lang="en-US" sz="4000" dirty="0">
              <a:solidFill>
                <a:schemeClr val="accent1"/>
              </a:solidFill>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16</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152400" y="1447800"/>
            <a:ext cx="8692776" cy="2608088"/>
          </a:xfrm>
          <a:prstGeom prst="rect">
            <a:avLst/>
          </a:prstGeom>
        </p:spPr>
        <p:txBody>
          <a:bodyPr/>
          <a:lstStyle/>
          <a:p>
            <a:pPr marL="0" indent="0">
              <a:buNone/>
            </a:pPr>
            <a:r>
              <a:rPr lang="en-US" b="1" dirty="0">
                <a:solidFill>
                  <a:schemeClr val="accent3"/>
                </a:solidFill>
              </a:rPr>
              <a:t>Revenues and Expenses. </a:t>
            </a:r>
            <a:endParaRPr lang="en-US" dirty="0">
              <a:solidFill>
                <a:schemeClr val="accent3"/>
              </a:solidFill>
            </a:endParaRPr>
          </a:p>
          <a:p>
            <a:pPr marL="228600" lvl="2" indent="0">
              <a:lnSpc>
                <a:spcPct val="100000"/>
              </a:lnSpc>
              <a:spcBef>
                <a:spcPts val="1200"/>
              </a:spcBef>
              <a:buClr>
                <a:srgbClr val="990000"/>
              </a:buClr>
              <a:buSzPct val="100000"/>
              <a:buNone/>
            </a:pPr>
            <a:endParaRPr lang="en-US" sz="1600" dirty="0"/>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1</a:t>
            </a:r>
          </a:p>
        </p:txBody>
      </p:sp>
      <p:pic>
        <p:nvPicPr>
          <p:cNvPr id="3" name="Picture 2">
            <a:extLst>
              <a:ext uri="{FF2B5EF4-FFF2-40B4-BE49-F238E27FC236}">
                <a16:creationId xmlns:a16="http://schemas.microsoft.com/office/drawing/2014/main" id="{9030E7A6-DA0F-F34B-B563-70A0262628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144" y="2010680"/>
            <a:ext cx="8559800" cy="1663700"/>
          </a:xfrm>
          <a:prstGeom prst="rect">
            <a:avLst/>
          </a:prstGeom>
        </p:spPr>
      </p:pic>
      <p:pic>
        <p:nvPicPr>
          <p:cNvPr id="12" name="Picture 11">
            <a:extLst>
              <a:ext uri="{FF2B5EF4-FFF2-40B4-BE49-F238E27FC236}">
                <a16:creationId xmlns:a16="http://schemas.microsoft.com/office/drawing/2014/main" id="{B1A7DBE4-64F2-044B-A096-BF1223297A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3479" y="3670930"/>
            <a:ext cx="1458300" cy="566330"/>
          </a:xfrm>
          <a:prstGeom prst="rect">
            <a:avLst/>
          </a:prstGeom>
        </p:spPr>
      </p:pic>
      <p:sp>
        <p:nvSpPr>
          <p:cNvPr id="14" name="Rectangle 13">
            <a:extLst>
              <a:ext uri="{FF2B5EF4-FFF2-40B4-BE49-F238E27FC236}">
                <a16:creationId xmlns:a16="http://schemas.microsoft.com/office/drawing/2014/main" id="{4C268906-C09D-EB4B-A230-E0786DC84092}"/>
              </a:ext>
            </a:extLst>
          </p:cNvPr>
          <p:cNvSpPr/>
          <p:nvPr/>
        </p:nvSpPr>
        <p:spPr>
          <a:xfrm>
            <a:off x="183144" y="4437921"/>
            <a:ext cx="8198856" cy="2031325"/>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Revenue accounts are increased by credits and decreased by debits.</a:t>
            </a:r>
          </a:p>
          <a:p>
            <a:r>
              <a:rPr lang="en-US" dirty="0">
                <a:latin typeface="Calibri" panose="020F0502020204030204" pitchFamily="34" charset="0"/>
                <a:cs typeface="Calibri" panose="020F0502020204030204" pitchFamily="34" charset="0"/>
              </a:rPr>
              <a:t>Expense accounts are increased by debits and decreased by credits. </a:t>
            </a:r>
          </a:p>
          <a:p>
            <a:endParaRPr lang="en-US"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Because revenues increase equity, a revenue account has the same debit/credit rules as the Retained Earnings account. Expenses have the opposite effect. </a:t>
            </a:r>
            <a:endParaRPr lang="en-US" dirty="0">
              <a:latin typeface="Calibri" panose="020F0502020204030204" pitchFamily="34" charset="0"/>
              <a:cs typeface="Calibri" panose="020F0502020204030204" pitchFamily="34" charset="0"/>
            </a:endParaRPr>
          </a:p>
          <a:p>
            <a:endParaRPr lang="en-US" dirty="0">
              <a:latin typeface="STIX" pitchFamily="2" charset="2"/>
            </a:endParaRPr>
          </a:p>
          <a:p>
            <a:r>
              <a:rPr lang="en-US" dirty="0">
                <a:latin typeface="STIX" pitchFamily="2" charset="2"/>
              </a:rPr>
              <a:t> </a:t>
            </a:r>
            <a:endParaRPr lang="en-US" dirty="0"/>
          </a:p>
        </p:txBody>
      </p:sp>
    </p:spTree>
    <p:extLst>
      <p:ext uri="{BB962C8B-B14F-4D97-AF65-F5344CB8AC3E}">
        <p14:creationId xmlns:p14="http://schemas.microsoft.com/office/powerpoint/2010/main" val="3587931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52400" y="762000"/>
            <a:ext cx="8839200" cy="646331"/>
          </a:xfrm>
          <a:prstGeom prst="rect">
            <a:avLst/>
          </a:prstGeom>
        </p:spPr>
        <p:txBody>
          <a:bodyPr wrap="square">
            <a:spAutoFit/>
          </a:bodyPr>
          <a:lstStyle/>
          <a:p>
            <a:r>
              <a:rPr lang="en-US" sz="4000" b="1" dirty="0">
                <a:solidFill>
                  <a:schemeClr val="accent2"/>
                </a:solidFill>
                <a:latin typeface="Calibri" panose="020F0502020204030204" pitchFamily="34" charset="0"/>
                <a:cs typeface="Calibri" panose="020F0502020204030204" pitchFamily="34" charset="0"/>
              </a:rPr>
              <a:t>Equity Relationships </a:t>
            </a:r>
            <a:endParaRPr lang="en-US" sz="4000" dirty="0">
              <a:solidFill>
                <a:schemeClr val="accent2"/>
              </a:solidFill>
              <a:latin typeface="Calibri" panose="020F0502020204030204" pitchFamily="34" charset="0"/>
              <a:cs typeface="Calibri" panose="020F0502020204030204" pitchFamily="34" charset="0"/>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17</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pic>
        <p:nvPicPr>
          <p:cNvPr id="4" name="Content Placeholder 3">
            <a:extLst>
              <a:ext uri="{FF2B5EF4-FFF2-40B4-BE49-F238E27FC236}">
                <a16:creationId xmlns:a16="http://schemas.microsoft.com/office/drawing/2014/main" id="{6D60F8F1-7B6B-874F-B609-FEEF975E7EE9}"/>
              </a:ext>
            </a:extLst>
          </p:cNvPr>
          <p:cNvPicPr>
            <a:picLocks noGrp="1" noChangeAspect="1"/>
          </p:cNvPicPr>
          <p:nvPr>
            <p:ph sz="quarter" idx="4294967295"/>
          </p:nvPr>
        </p:nvPicPr>
        <p:blipFill>
          <a:blip r:embed="rId3" cstate="print">
            <a:extLst>
              <a:ext uri="{28A0092B-C50C-407E-A947-70E740481C1C}">
                <a14:useLocalDpi xmlns:a14="http://schemas.microsoft.com/office/drawing/2010/main" val="0"/>
              </a:ext>
            </a:extLst>
          </a:blip>
          <a:stretch>
            <a:fillRect/>
          </a:stretch>
        </p:blipFill>
        <p:spPr>
          <a:xfrm>
            <a:off x="220015" y="5815214"/>
            <a:ext cx="1227785" cy="475272"/>
          </a:xfrm>
          <a:prstGeom prst="rect">
            <a:avLst/>
          </a:prstGeom>
        </p:spPr>
      </p:pic>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1</a:t>
            </a:r>
          </a:p>
        </p:txBody>
      </p:sp>
      <p:sp>
        <p:nvSpPr>
          <p:cNvPr id="14" name="Rectangle 13">
            <a:extLst>
              <a:ext uri="{FF2B5EF4-FFF2-40B4-BE49-F238E27FC236}">
                <a16:creationId xmlns:a16="http://schemas.microsoft.com/office/drawing/2014/main" id="{4C268906-C09D-EB4B-A230-E0786DC84092}"/>
              </a:ext>
            </a:extLst>
          </p:cNvPr>
          <p:cNvSpPr/>
          <p:nvPr/>
        </p:nvSpPr>
        <p:spPr>
          <a:xfrm>
            <a:off x="183144" y="4437921"/>
            <a:ext cx="8198856" cy="646331"/>
          </a:xfrm>
          <a:prstGeom prst="rect">
            <a:avLst/>
          </a:prstGeom>
        </p:spPr>
        <p:txBody>
          <a:bodyPr wrap="square">
            <a:spAutoFit/>
          </a:bodyPr>
          <a:lstStyle/>
          <a:p>
            <a:endParaRPr lang="en-US" dirty="0">
              <a:latin typeface="STIX" pitchFamily="2" charset="2"/>
            </a:endParaRPr>
          </a:p>
          <a:p>
            <a:r>
              <a:rPr lang="en-US" dirty="0">
                <a:latin typeface="STIX" pitchFamily="2" charset="2"/>
              </a:rPr>
              <a:t> </a:t>
            </a:r>
            <a:endParaRPr lang="en-US" dirty="0"/>
          </a:p>
        </p:txBody>
      </p:sp>
      <p:pic>
        <p:nvPicPr>
          <p:cNvPr id="10" name="Picture 9">
            <a:extLst>
              <a:ext uri="{FF2B5EF4-FFF2-40B4-BE49-F238E27FC236}">
                <a16:creationId xmlns:a16="http://schemas.microsoft.com/office/drawing/2014/main" id="{27FD07E0-D9B6-7645-86B3-06FE9D5510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408331"/>
            <a:ext cx="6590857" cy="4505673"/>
          </a:xfrm>
          <a:prstGeom prst="rect">
            <a:avLst/>
          </a:prstGeom>
        </p:spPr>
      </p:pic>
    </p:spTree>
    <p:extLst>
      <p:ext uri="{BB962C8B-B14F-4D97-AF65-F5344CB8AC3E}">
        <p14:creationId xmlns:p14="http://schemas.microsoft.com/office/powerpoint/2010/main" val="37852188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52400" y="762000"/>
            <a:ext cx="8839200" cy="646331"/>
          </a:xfrm>
          <a:prstGeom prst="rect">
            <a:avLst/>
          </a:prstGeom>
        </p:spPr>
        <p:txBody>
          <a:bodyPr wrap="square">
            <a:spAutoFit/>
          </a:bodyPr>
          <a:lstStyle/>
          <a:p>
            <a:r>
              <a:rPr lang="en-US" sz="4000" b="1" dirty="0">
                <a:solidFill>
                  <a:schemeClr val="accent2"/>
                </a:solidFill>
                <a:latin typeface="Calibri" panose="020F0502020204030204" pitchFamily="34" charset="0"/>
                <a:cs typeface="Calibri" panose="020F0502020204030204" pitchFamily="34" charset="0"/>
              </a:rPr>
              <a:t>Summary of Debit/Credit Rules </a:t>
            </a:r>
            <a:endParaRPr lang="en-US" sz="4000" dirty="0">
              <a:solidFill>
                <a:schemeClr val="accent2"/>
              </a:solidFill>
              <a:latin typeface="Calibri" panose="020F0502020204030204" pitchFamily="34" charset="0"/>
              <a:cs typeface="Calibri" panose="020F0502020204030204" pitchFamily="34" charset="0"/>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18</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1</a:t>
            </a:r>
          </a:p>
        </p:txBody>
      </p:sp>
      <p:sp>
        <p:nvSpPr>
          <p:cNvPr id="14" name="Rectangle 13">
            <a:extLst>
              <a:ext uri="{FF2B5EF4-FFF2-40B4-BE49-F238E27FC236}">
                <a16:creationId xmlns:a16="http://schemas.microsoft.com/office/drawing/2014/main" id="{4C268906-C09D-EB4B-A230-E0786DC84092}"/>
              </a:ext>
            </a:extLst>
          </p:cNvPr>
          <p:cNvSpPr/>
          <p:nvPr/>
        </p:nvSpPr>
        <p:spPr>
          <a:xfrm>
            <a:off x="183144" y="4437921"/>
            <a:ext cx="8198856" cy="646331"/>
          </a:xfrm>
          <a:prstGeom prst="rect">
            <a:avLst/>
          </a:prstGeom>
        </p:spPr>
        <p:txBody>
          <a:bodyPr wrap="square">
            <a:spAutoFit/>
          </a:bodyPr>
          <a:lstStyle/>
          <a:p>
            <a:endParaRPr lang="en-US" dirty="0">
              <a:latin typeface="STIX" pitchFamily="2" charset="2"/>
            </a:endParaRPr>
          </a:p>
          <a:p>
            <a:r>
              <a:rPr lang="en-US" dirty="0">
                <a:latin typeface="STIX" pitchFamily="2" charset="2"/>
              </a:rPr>
              <a:t> </a:t>
            </a:r>
            <a:endParaRPr lang="en-US" dirty="0"/>
          </a:p>
        </p:txBody>
      </p:sp>
      <p:pic>
        <p:nvPicPr>
          <p:cNvPr id="3" name="Picture 2">
            <a:extLst>
              <a:ext uri="{FF2B5EF4-FFF2-40B4-BE49-F238E27FC236}">
                <a16:creationId xmlns:a16="http://schemas.microsoft.com/office/drawing/2014/main" id="{C247E8E2-1691-D247-93A9-AA2DB5190F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477" y="4412376"/>
            <a:ext cx="2430297" cy="235824"/>
          </a:xfrm>
          <a:prstGeom prst="rect">
            <a:avLst/>
          </a:prstGeom>
        </p:spPr>
      </p:pic>
      <p:pic>
        <p:nvPicPr>
          <p:cNvPr id="9" name="Picture 8">
            <a:extLst>
              <a:ext uri="{FF2B5EF4-FFF2-40B4-BE49-F238E27FC236}">
                <a16:creationId xmlns:a16="http://schemas.microsoft.com/office/drawing/2014/main" id="{8DF57CCF-3DBB-D54A-9570-DD8F993BB8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2032058"/>
            <a:ext cx="8704006" cy="2417779"/>
          </a:xfrm>
          <a:prstGeom prst="rect">
            <a:avLst/>
          </a:prstGeom>
        </p:spPr>
      </p:pic>
    </p:spTree>
    <p:extLst>
      <p:ext uri="{BB962C8B-B14F-4D97-AF65-F5344CB8AC3E}">
        <p14:creationId xmlns:p14="http://schemas.microsoft.com/office/powerpoint/2010/main" val="4208644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13FA4D6-E1B4-4D4E-B9D0-EF136D1FA477}"/>
              </a:ext>
            </a:extLst>
          </p:cNvPr>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285135" y="1676400"/>
            <a:ext cx="8331200" cy="1816100"/>
          </a:xfrm>
        </p:spPr>
      </p:pic>
      <p:sp>
        <p:nvSpPr>
          <p:cNvPr id="3" name="Slide Number Placeholder 2">
            <a:extLst>
              <a:ext uri="{FF2B5EF4-FFF2-40B4-BE49-F238E27FC236}">
                <a16:creationId xmlns:a16="http://schemas.microsoft.com/office/drawing/2014/main" id="{AE559E1D-F759-F048-BAA1-2D372AA1C1C0}"/>
              </a:ext>
            </a:extLst>
          </p:cNvPr>
          <p:cNvSpPr>
            <a:spLocks noGrp="1"/>
          </p:cNvSpPr>
          <p:nvPr>
            <p:ph type="sldNum" sz="quarter" idx="10"/>
          </p:nvPr>
        </p:nvSpPr>
        <p:spPr/>
        <p:txBody>
          <a:bodyPr/>
          <a:lstStyle/>
          <a:p>
            <a:fld id="{67B19427-F580-D146-B60E-4CADEE75497F}" type="slidenum">
              <a:rPr lang="en-US" smtClean="0"/>
              <a:pPr/>
              <a:t>19</a:t>
            </a:fld>
            <a:endParaRPr lang="en-US" dirty="0"/>
          </a:p>
        </p:txBody>
      </p:sp>
      <p:sp>
        <p:nvSpPr>
          <p:cNvPr id="4" name="Footer Placeholder 3">
            <a:extLst>
              <a:ext uri="{FF2B5EF4-FFF2-40B4-BE49-F238E27FC236}">
                <a16:creationId xmlns:a16="http://schemas.microsoft.com/office/drawing/2014/main" id="{9545A471-24E3-5747-95B9-672B82F73A43}"/>
              </a:ext>
            </a:extLst>
          </p:cNvPr>
          <p:cNvSpPr>
            <a:spLocks noGrp="1"/>
          </p:cNvSpPr>
          <p:nvPr>
            <p:ph type="ftr" sz="quarter" idx="11"/>
          </p:nvPr>
        </p:nvSpPr>
        <p:spPr/>
        <p:txBody>
          <a:bodyPr/>
          <a:lstStyle/>
          <a:p>
            <a:r>
              <a:rPr lang="en-US"/>
              <a:t>Copyright ©2019 John Wiley &amp; Son, Inc. </a:t>
            </a:r>
            <a:endParaRPr lang="en-US" dirty="0"/>
          </a:p>
        </p:txBody>
      </p:sp>
      <p:sp>
        <p:nvSpPr>
          <p:cNvPr id="5" name="Title 4">
            <a:extLst>
              <a:ext uri="{FF2B5EF4-FFF2-40B4-BE49-F238E27FC236}">
                <a16:creationId xmlns:a16="http://schemas.microsoft.com/office/drawing/2014/main" id="{9003D1DC-4880-E049-BDFC-78B58AA4C83F}"/>
              </a:ext>
            </a:extLst>
          </p:cNvPr>
          <p:cNvSpPr>
            <a:spLocks noGrp="1"/>
          </p:cNvSpPr>
          <p:nvPr>
            <p:ph type="title"/>
          </p:nvPr>
        </p:nvSpPr>
        <p:spPr>
          <a:xfrm>
            <a:off x="304800" y="762001"/>
            <a:ext cx="8534400" cy="590931"/>
          </a:xfrm>
        </p:spPr>
        <p:txBody>
          <a:bodyPr/>
          <a:lstStyle/>
          <a:p>
            <a:r>
              <a:rPr lang="en-US" sz="3600" b="1" dirty="0"/>
              <a:t>DO IT! Normal Account </a:t>
            </a:r>
            <a:r>
              <a:rPr lang="en-US" sz="3600" b="1" dirty="0" smtClean="0"/>
              <a:t>Balances </a:t>
            </a:r>
            <a:r>
              <a:rPr lang="ko-KR" altLang="en-US" sz="3600" b="1" dirty="0" err="1" smtClean="0"/>
              <a:t>정상잔액</a:t>
            </a:r>
            <a:r>
              <a:rPr lang="en-US" sz="3600" b="1" dirty="0" smtClean="0"/>
              <a:t> </a:t>
            </a:r>
            <a:endParaRPr lang="en-US" sz="3600" b="1" dirty="0"/>
          </a:p>
        </p:txBody>
      </p:sp>
      <p:sp>
        <p:nvSpPr>
          <p:cNvPr id="8" name="Rectangle 7">
            <a:extLst>
              <a:ext uri="{FF2B5EF4-FFF2-40B4-BE49-F238E27FC236}">
                <a16:creationId xmlns:a16="http://schemas.microsoft.com/office/drawing/2014/main" id="{035556CB-2E80-6441-815D-356906F6A81B}"/>
              </a:ext>
            </a:extLst>
          </p:cNvPr>
          <p:cNvSpPr/>
          <p:nvPr/>
        </p:nvSpPr>
        <p:spPr>
          <a:xfrm>
            <a:off x="285135" y="3619025"/>
            <a:ext cx="8331200" cy="2031325"/>
          </a:xfrm>
          <a:prstGeom prst="rect">
            <a:avLst/>
          </a:prstGeom>
        </p:spPr>
        <p:txBody>
          <a:bodyPr wrap="square">
            <a:spAutoFit/>
          </a:bodyPr>
          <a:lstStyle/>
          <a:p>
            <a:endParaRPr lang="en-US" b="1" dirty="0">
              <a:solidFill>
                <a:schemeClr val="accent2"/>
              </a:solidFill>
              <a:latin typeface="Calibri" panose="020F0502020204030204" pitchFamily="34" charset="0"/>
              <a:cs typeface="Calibri" panose="020F0502020204030204" pitchFamily="34" charset="0"/>
            </a:endParaRPr>
          </a:p>
          <a:p>
            <a:r>
              <a:rPr lang="en-US" b="1" dirty="0">
                <a:solidFill>
                  <a:schemeClr val="accent2"/>
                </a:solidFill>
                <a:latin typeface="Calibri" panose="020F0502020204030204" pitchFamily="34" charset="0"/>
                <a:cs typeface="Calibri" panose="020F0502020204030204" pitchFamily="34" charset="0"/>
              </a:rPr>
              <a:t>ACTION PLAN </a:t>
            </a:r>
            <a:endParaRPr lang="en-US" dirty="0">
              <a:solidFill>
                <a:schemeClr val="accent2"/>
              </a:solidFill>
              <a:latin typeface="Calibri" panose="020F0502020204030204" pitchFamily="34" charset="0"/>
              <a:cs typeface="Calibri" panose="020F0502020204030204" pitchFamily="34" charset="0"/>
            </a:endParaRPr>
          </a:p>
          <a:p>
            <a:pPr marL="285750" indent="-285750">
              <a:buClr>
                <a:schemeClr val="accent2"/>
              </a:buClr>
              <a:buFont typeface="Arial" panose="020B0604020202020204" pitchFamily="34" charset="0"/>
              <a:buChar char="•"/>
            </a:pPr>
            <a:r>
              <a:rPr lang="en-US" dirty="0">
                <a:solidFill>
                  <a:srgbClr val="262626"/>
                </a:solidFill>
                <a:latin typeface="Calibri" panose="020F0502020204030204" pitchFamily="34" charset="0"/>
                <a:cs typeface="Calibri" panose="020F0502020204030204" pitchFamily="34" charset="0"/>
              </a:rPr>
              <a:t>Determine the types of accounts needed. Julie will need asset accounts for each different type of asset invested in the business and liability accounts for any debts incurred. </a:t>
            </a:r>
          </a:p>
          <a:p>
            <a:pPr marL="285750" indent="-285750">
              <a:buClr>
                <a:schemeClr val="accent2"/>
              </a:buClr>
              <a:buFont typeface="Arial" panose="020B0604020202020204" pitchFamily="34" charset="0"/>
              <a:buChar char="•"/>
            </a:pPr>
            <a:r>
              <a:rPr lang="en-US" dirty="0">
                <a:solidFill>
                  <a:srgbClr val="262626"/>
                </a:solidFill>
                <a:latin typeface="Calibri" panose="020F0502020204030204" pitchFamily="34" charset="0"/>
                <a:cs typeface="Calibri" panose="020F0502020204030204" pitchFamily="34" charset="0"/>
              </a:rPr>
              <a:t>Understand the types of equity accounts. Only Share Capital—Ordinary will be needed when Julie begins the business. Other equity accounts will be needed later. </a:t>
            </a:r>
            <a:endParaRPr lang="en-US" dirty="0">
              <a:solidFill>
                <a:srgbClr val="262626"/>
              </a:solidFill>
              <a:effectLst/>
              <a:latin typeface="Calibri" panose="020F0502020204030204" pitchFamily="34" charset="0"/>
              <a:cs typeface="Calibri" panose="020F0502020204030204" pitchFamily="34" charset="0"/>
            </a:endParaRPr>
          </a:p>
        </p:txBody>
      </p:sp>
      <p:sp>
        <p:nvSpPr>
          <p:cNvPr id="9" name="COB/LO">
            <a:extLst>
              <a:ext uri="{FF2B5EF4-FFF2-40B4-BE49-F238E27FC236}">
                <a16:creationId xmlns:a16="http://schemas.microsoft.com/office/drawing/2014/main" id="{ACF0EB8E-E2F1-2F48-A650-FA2F393E9E97}"/>
              </a:ext>
            </a:extLst>
          </p:cNvPr>
          <p:cNvSpPr txBox="1">
            <a:spLocks/>
          </p:cNvSpPr>
          <p:nvPr/>
        </p:nvSpPr>
        <p:spPr>
          <a:xfrm>
            <a:off x="228600" y="6410673"/>
            <a:ext cx="489095" cy="276999"/>
          </a:xfrm>
          <a:prstGeom prst="rect">
            <a:avLst/>
          </a:prstGeom>
          <a:noFill/>
        </p:spPr>
        <p:txBody>
          <a:bodyPr lIns="0" rIns="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0325" lvl="1" indent="0">
              <a:lnSpc>
                <a:spcPct val="100000"/>
              </a:lnSpc>
              <a:spcBef>
                <a:spcPts val="1200"/>
              </a:spcBef>
              <a:buFont typeface="Arial"/>
              <a:buNone/>
            </a:pPr>
            <a:r>
              <a:rPr lang="en-US" sz="1200">
                <a:solidFill>
                  <a:schemeClr val="bg1">
                    <a:lumMod val="50000"/>
                  </a:schemeClr>
                </a:solidFill>
              </a:rPr>
              <a:t>LO 1</a:t>
            </a:r>
            <a:endParaRPr lang="en-US" sz="1200" dirty="0">
              <a:solidFill>
                <a:schemeClr val="bg1">
                  <a:lumMod val="50000"/>
                </a:schemeClr>
              </a:solidFill>
            </a:endParaRPr>
          </a:p>
        </p:txBody>
      </p:sp>
    </p:spTree>
    <p:extLst>
      <p:ext uri="{BB962C8B-B14F-4D97-AF65-F5344CB8AC3E}">
        <p14:creationId xmlns:p14="http://schemas.microsoft.com/office/powerpoint/2010/main" val="1306253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0"/>
            <a:ext cx="8534400" cy="646331"/>
          </a:xfrm>
          <a:prstGeom prst="rect">
            <a:avLst/>
          </a:prstGeom>
        </p:spPr>
        <p:txBody>
          <a:bodyPr>
            <a:spAutoFit/>
          </a:bodyPr>
          <a:lstStyle/>
          <a:p>
            <a:r>
              <a:rPr lang="en-US" sz="4000" b="1" dirty="0">
                <a:solidFill>
                  <a:srgbClr val="990000"/>
                </a:solidFill>
                <a:ea typeface="Source Sans Pro" charset="0"/>
              </a:rPr>
              <a:t>Chapter </a:t>
            </a:r>
            <a:r>
              <a:rPr lang="en-US" b="1" dirty="0">
                <a:solidFill>
                  <a:srgbClr val="990000"/>
                </a:solidFill>
                <a:ea typeface="Source Sans Pro" charset="0"/>
              </a:rPr>
              <a:t>Preview</a:t>
            </a:r>
            <a:endParaRPr lang="en-US" sz="4000" b="1" dirty="0">
              <a:solidFill>
                <a:srgbClr val="990000"/>
              </a:solidFill>
              <a:ea typeface="Source Sans Pro" charset="0"/>
            </a:endParaRPr>
          </a:p>
        </p:txBody>
      </p:sp>
      <p:sp>
        <p:nvSpPr>
          <p:cNvPr id="4" name="COB/LO"/>
          <p:cNvSpPr>
            <a:spLocks noGrp="1"/>
          </p:cNvSpPr>
          <p:nvPr>
            <p:ph sz="quarter" idx="14"/>
          </p:nvPr>
        </p:nvSpPr>
        <p:spPr>
          <a:xfrm>
            <a:off x="304800" y="1371600"/>
            <a:ext cx="8534400" cy="4800600"/>
          </a:xfrm>
        </p:spPr>
        <p:txBody>
          <a:bodyPr/>
          <a:lstStyle/>
          <a:p>
            <a:pPr lvl="1">
              <a:lnSpc>
                <a:spcPct val="100000"/>
              </a:lnSpc>
              <a:spcBef>
                <a:spcPts val="1200"/>
              </a:spcBef>
            </a:pPr>
            <a:endParaRPr lang="en-US" dirty="0">
              <a:solidFill>
                <a:schemeClr val="accent2">
                  <a:lumMod val="60000"/>
                  <a:lumOff val="40000"/>
                </a:schemeClr>
              </a:solidFill>
            </a:endParaRPr>
          </a:p>
          <a:p>
            <a:pPr>
              <a:lnSpc>
                <a:spcPct val="100000"/>
              </a:lnSpc>
              <a:spcBef>
                <a:spcPts val="1200"/>
              </a:spcBef>
            </a:pPr>
            <a:r>
              <a:rPr lang="en-US" sz="2800" dirty="0">
                <a:solidFill>
                  <a:schemeClr val="tx1"/>
                </a:solidFill>
              </a:rPr>
              <a:t>Companies use a set of procedures and records to keep track of transaction data more easily than in tabular format presented in Chapter 1. </a:t>
            </a:r>
          </a:p>
          <a:p>
            <a:pPr>
              <a:lnSpc>
                <a:spcPct val="100000"/>
              </a:lnSpc>
              <a:spcBef>
                <a:spcPts val="1200"/>
              </a:spcBef>
            </a:pPr>
            <a:r>
              <a:rPr lang="en-US" sz="2800" dirty="0">
                <a:solidFill>
                  <a:schemeClr val="tx1"/>
                </a:solidFill>
              </a:rPr>
              <a:t>This chapter introduces and illustrates these basic procedures and records. </a:t>
            </a:r>
          </a:p>
          <a:p>
            <a:pPr lvl="1">
              <a:lnSpc>
                <a:spcPct val="100000"/>
              </a:lnSpc>
              <a:spcBef>
                <a:spcPts val="1200"/>
              </a:spcBef>
            </a:pPr>
            <a:endParaRPr lang="en-US" sz="2800" dirty="0"/>
          </a:p>
        </p:txBody>
      </p:sp>
      <p:sp>
        <p:nvSpPr>
          <p:cNvPr id="6" name="Slide Number Placeholder "/>
          <p:cNvSpPr>
            <a:spLocks noGrp="1"/>
          </p:cNvSpPr>
          <p:nvPr>
            <p:ph type="sldNum" sz="quarter" idx="10"/>
          </p:nvPr>
        </p:nvSpPr>
        <p:spPr/>
        <p:txBody>
          <a:bodyPr/>
          <a:lstStyle/>
          <a:p>
            <a:fld id="{67B19427-F580-D146-B60E-4CADEE75497F}" type="slidenum">
              <a:rPr lang="en-US" smtClean="0"/>
              <a:pPr/>
              <a:t>2</a:t>
            </a:fld>
            <a:endParaRPr lang="en-US" dirty="0"/>
          </a:p>
        </p:txBody>
      </p:sp>
      <p:sp>
        <p:nvSpPr>
          <p:cNvPr id="7" name="Footer Placeholder "/>
          <p:cNvSpPr>
            <a:spLocks noGrp="1"/>
          </p:cNvSpPr>
          <p:nvPr>
            <p:ph type="ftr" sz="quarter" idx="11"/>
          </p:nvPr>
        </p:nvSpPr>
        <p:spPr/>
        <p:txBody>
          <a:bodyPr/>
          <a:lstStyle/>
          <a:p>
            <a:r>
              <a:rPr lang="en-US" dirty="0"/>
              <a:t>Copyright ©2019 John Wiley &amp; Son, Inc. </a:t>
            </a:r>
          </a:p>
        </p:txBody>
      </p:sp>
    </p:spTree>
    <p:extLst>
      <p:ext uri="{BB962C8B-B14F-4D97-AF65-F5344CB8AC3E}">
        <p14:creationId xmlns:p14="http://schemas.microsoft.com/office/powerpoint/2010/main" val="687315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559E1D-F759-F048-BAA1-2D372AA1C1C0}"/>
              </a:ext>
            </a:extLst>
          </p:cNvPr>
          <p:cNvSpPr>
            <a:spLocks noGrp="1"/>
          </p:cNvSpPr>
          <p:nvPr>
            <p:ph type="sldNum" sz="quarter" idx="10"/>
          </p:nvPr>
        </p:nvSpPr>
        <p:spPr/>
        <p:txBody>
          <a:bodyPr/>
          <a:lstStyle/>
          <a:p>
            <a:fld id="{67B19427-F580-D146-B60E-4CADEE75497F}" type="slidenum">
              <a:rPr lang="en-US" smtClean="0"/>
              <a:pPr/>
              <a:t>20</a:t>
            </a:fld>
            <a:endParaRPr lang="en-US" dirty="0"/>
          </a:p>
        </p:txBody>
      </p:sp>
      <p:sp>
        <p:nvSpPr>
          <p:cNvPr id="4" name="Footer Placeholder 3">
            <a:extLst>
              <a:ext uri="{FF2B5EF4-FFF2-40B4-BE49-F238E27FC236}">
                <a16:creationId xmlns:a16="http://schemas.microsoft.com/office/drawing/2014/main" id="{9545A471-24E3-5747-95B9-672B82F73A43}"/>
              </a:ext>
            </a:extLst>
          </p:cNvPr>
          <p:cNvSpPr>
            <a:spLocks noGrp="1"/>
          </p:cNvSpPr>
          <p:nvPr>
            <p:ph type="ftr" sz="quarter" idx="11"/>
          </p:nvPr>
        </p:nvSpPr>
        <p:spPr/>
        <p:txBody>
          <a:bodyPr/>
          <a:lstStyle/>
          <a:p>
            <a:r>
              <a:rPr lang="en-US"/>
              <a:t>Copyright ©2019 John Wiley &amp; Son, Inc. </a:t>
            </a:r>
            <a:endParaRPr lang="en-US" dirty="0"/>
          </a:p>
        </p:txBody>
      </p:sp>
      <p:sp>
        <p:nvSpPr>
          <p:cNvPr id="5" name="Title 4">
            <a:extLst>
              <a:ext uri="{FF2B5EF4-FFF2-40B4-BE49-F238E27FC236}">
                <a16:creationId xmlns:a16="http://schemas.microsoft.com/office/drawing/2014/main" id="{9003D1DC-4880-E049-BDFC-78B58AA4C83F}"/>
              </a:ext>
            </a:extLst>
          </p:cNvPr>
          <p:cNvSpPr>
            <a:spLocks noGrp="1"/>
          </p:cNvSpPr>
          <p:nvPr>
            <p:ph type="title"/>
          </p:nvPr>
        </p:nvSpPr>
        <p:spPr>
          <a:xfrm>
            <a:off x="304800" y="762001"/>
            <a:ext cx="8534400" cy="646331"/>
          </a:xfrm>
        </p:spPr>
        <p:txBody>
          <a:bodyPr/>
          <a:lstStyle/>
          <a:p>
            <a:r>
              <a:rPr lang="en-US" b="1" dirty="0"/>
              <a:t>DO IT! Normal Account Balances </a:t>
            </a:r>
          </a:p>
        </p:txBody>
      </p:sp>
      <p:sp>
        <p:nvSpPr>
          <p:cNvPr id="10" name="Content Placeholder 9">
            <a:extLst>
              <a:ext uri="{FF2B5EF4-FFF2-40B4-BE49-F238E27FC236}">
                <a16:creationId xmlns:a16="http://schemas.microsoft.com/office/drawing/2014/main" id="{1AE7985C-C8ED-B849-BA42-ED627D39A7F7}"/>
              </a:ext>
            </a:extLst>
          </p:cNvPr>
          <p:cNvSpPr>
            <a:spLocks noGrp="1"/>
          </p:cNvSpPr>
          <p:nvPr>
            <p:ph sz="quarter" idx="15"/>
          </p:nvPr>
        </p:nvSpPr>
        <p:spPr>
          <a:xfrm>
            <a:off x="284205" y="1430986"/>
            <a:ext cx="8534400" cy="1866425"/>
          </a:xfrm>
        </p:spPr>
        <p:txBody>
          <a:bodyPr/>
          <a:lstStyle/>
          <a:p>
            <a:r>
              <a:rPr lang="en-US" sz="2800" b="1" dirty="0">
                <a:solidFill>
                  <a:schemeClr val="accent2"/>
                </a:solidFill>
              </a:rPr>
              <a:t>Solution</a:t>
            </a:r>
          </a:p>
          <a:p>
            <a:pPr>
              <a:spcBef>
                <a:spcPts val="0"/>
              </a:spcBef>
            </a:pPr>
            <a:endParaRPr lang="en-US" sz="2800" b="1" dirty="0">
              <a:solidFill>
                <a:schemeClr val="accent2"/>
              </a:solidFill>
            </a:endParaRPr>
          </a:p>
          <a:p>
            <a:pPr>
              <a:spcBef>
                <a:spcPts val="0"/>
              </a:spcBef>
            </a:pPr>
            <a:r>
              <a:rPr lang="en-US" sz="2000" dirty="0"/>
              <a:t>Julie would likely need the following accounts in which to record the transactions necessary to ready her hair salon for opening day: </a:t>
            </a:r>
          </a:p>
          <a:p>
            <a:pPr>
              <a:spcBef>
                <a:spcPts val="0"/>
              </a:spcBef>
            </a:pPr>
            <a:endParaRPr lang="en-US" sz="2000" dirty="0"/>
          </a:p>
          <a:p>
            <a:pPr>
              <a:spcBef>
                <a:spcPts val="0"/>
              </a:spcBef>
            </a:pPr>
            <a:r>
              <a:rPr lang="en-US" sz="2000" dirty="0"/>
              <a:t>Cash (debit balance)</a:t>
            </a:r>
            <a:br>
              <a:rPr lang="en-US" sz="2000" dirty="0"/>
            </a:br>
            <a:r>
              <a:rPr lang="en-US" sz="2000" dirty="0"/>
              <a:t>Equipment (debit balance) </a:t>
            </a:r>
          </a:p>
          <a:p>
            <a:pPr>
              <a:spcBef>
                <a:spcPts val="0"/>
              </a:spcBef>
            </a:pPr>
            <a:r>
              <a:rPr lang="en-US" sz="2000" dirty="0"/>
              <a:t>Supplies (debit balance) </a:t>
            </a:r>
          </a:p>
          <a:p>
            <a:pPr>
              <a:spcBef>
                <a:spcPts val="0"/>
              </a:spcBef>
            </a:pPr>
            <a:r>
              <a:rPr lang="en-US" sz="2000" dirty="0"/>
              <a:t>Accounts Payable (credit balance) </a:t>
            </a:r>
          </a:p>
          <a:p>
            <a:pPr>
              <a:spcBef>
                <a:spcPts val="0"/>
              </a:spcBef>
            </a:pPr>
            <a:endParaRPr lang="en-US" sz="2000" dirty="0"/>
          </a:p>
          <a:p>
            <a:pPr>
              <a:spcBef>
                <a:spcPts val="0"/>
              </a:spcBef>
            </a:pPr>
            <a:r>
              <a:rPr lang="en-US" sz="2000" b="1" dirty="0">
                <a:solidFill>
                  <a:schemeClr val="accent1"/>
                </a:solidFill>
              </a:rPr>
              <a:t>If she borrows money: </a:t>
            </a:r>
          </a:p>
          <a:p>
            <a:pPr>
              <a:spcBef>
                <a:spcPts val="0"/>
              </a:spcBef>
            </a:pPr>
            <a:r>
              <a:rPr lang="en-US" sz="2000" dirty="0"/>
              <a:t>Notes Payable (credit balance) </a:t>
            </a:r>
          </a:p>
          <a:p>
            <a:pPr>
              <a:spcBef>
                <a:spcPts val="0"/>
              </a:spcBef>
            </a:pPr>
            <a:r>
              <a:rPr lang="en-US" sz="2000" dirty="0"/>
              <a:t>Share Capital—Ordinary (credit balance) </a:t>
            </a:r>
          </a:p>
          <a:p>
            <a:endParaRPr lang="en-US" sz="2000" dirty="0"/>
          </a:p>
          <a:p>
            <a:r>
              <a:rPr lang="en-US" sz="1600" dirty="0"/>
              <a:t>Related exercise material: </a:t>
            </a:r>
            <a:r>
              <a:rPr lang="en-US" sz="1600" b="1" dirty="0"/>
              <a:t>BE2.1, BE2.2, DO IT! 2.1, E2.1, and E2.2. </a:t>
            </a:r>
            <a:endParaRPr lang="en-US" sz="1600" dirty="0"/>
          </a:p>
          <a:p>
            <a:endParaRPr lang="en-US" sz="2800" dirty="0"/>
          </a:p>
          <a:p>
            <a:endParaRPr lang="en-US" sz="2800" b="1" dirty="0">
              <a:solidFill>
                <a:schemeClr val="accent2"/>
              </a:solidFill>
            </a:endParaRPr>
          </a:p>
        </p:txBody>
      </p:sp>
      <p:sp>
        <p:nvSpPr>
          <p:cNvPr id="6" name="COB/LO">
            <a:extLst>
              <a:ext uri="{FF2B5EF4-FFF2-40B4-BE49-F238E27FC236}">
                <a16:creationId xmlns:a16="http://schemas.microsoft.com/office/drawing/2014/main" id="{1B339249-1DA9-AC44-A1A6-354AF184F9D5}"/>
              </a:ext>
            </a:extLst>
          </p:cNvPr>
          <p:cNvSpPr txBox="1">
            <a:spLocks/>
          </p:cNvSpPr>
          <p:nvPr/>
        </p:nvSpPr>
        <p:spPr>
          <a:xfrm>
            <a:off x="228600" y="6410673"/>
            <a:ext cx="489095" cy="276999"/>
          </a:xfrm>
          <a:prstGeom prst="rect">
            <a:avLst/>
          </a:prstGeom>
          <a:noFill/>
        </p:spPr>
        <p:txBody>
          <a:bodyPr lIns="0" rIns="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0325" lvl="1" indent="0">
              <a:lnSpc>
                <a:spcPct val="100000"/>
              </a:lnSpc>
              <a:spcBef>
                <a:spcPts val="1200"/>
              </a:spcBef>
              <a:buFont typeface="Arial"/>
              <a:buNone/>
            </a:pPr>
            <a:r>
              <a:rPr lang="en-US" sz="1200">
                <a:solidFill>
                  <a:schemeClr val="bg1">
                    <a:lumMod val="50000"/>
                  </a:schemeClr>
                </a:solidFill>
              </a:rPr>
              <a:t>LO 1</a:t>
            </a:r>
            <a:endParaRPr lang="en-US" sz="1200" dirty="0">
              <a:solidFill>
                <a:schemeClr val="bg1">
                  <a:lumMod val="50000"/>
                </a:schemeClr>
              </a:solidFill>
            </a:endParaRPr>
          </a:p>
        </p:txBody>
      </p:sp>
    </p:spTree>
    <p:extLst>
      <p:ext uri="{BB962C8B-B14F-4D97-AF65-F5344CB8AC3E}">
        <p14:creationId xmlns:p14="http://schemas.microsoft.com/office/powerpoint/2010/main" val="4015352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p:cNvSpPr>
            <a:spLocks noGrp="1"/>
          </p:cNvSpPr>
          <p:nvPr>
            <p:ph type="title"/>
          </p:nvPr>
        </p:nvSpPr>
        <p:spPr>
          <a:xfrm>
            <a:off x="304800" y="1828800"/>
            <a:ext cx="8534400" cy="2667000"/>
          </a:xfrm>
          <a:prstGeom prst="rect">
            <a:avLst/>
          </a:prstGeom>
        </p:spPr>
        <p:txBody>
          <a:bodyPr>
            <a:noAutofit/>
          </a:bodyPr>
          <a:lstStyle/>
          <a:p>
            <a:pPr>
              <a:lnSpc>
                <a:spcPct val="100000"/>
              </a:lnSpc>
              <a:spcBef>
                <a:spcPts val="600"/>
              </a:spcBef>
            </a:pPr>
            <a:r>
              <a:rPr lang="en-IN" b="1" dirty="0">
                <a:solidFill>
                  <a:srgbClr val="931B21"/>
                </a:solidFill>
              </a:rPr>
              <a:t>Learning Objective 2</a:t>
            </a:r>
            <a:br>
              <a:rPr lang="en-IN" b="1" dirty="0">
                <a:solidFill>
                  <a:srgbClr val="931B21"/>
                </a:solidFill>
              </a:rPr>
            </a:br>
            <a:r>
              <a:rPr lang="en-US" b="1" dirty="0">
                <a:solidFill>
                  <a:schemeClr val="accent1"/>
                </a:solidFill>
              </a:rPr>
              <a:t>Indicate how a journal is used in the recording process. </a:t>
            </a:r>
            <a:r>
              <a:rPr lang="en-US" dirty="0"/>
              <a:t/>
            </a:r>
            <a:br>
              <a:rPr lang="en-US" dirty="0"/>
            </a:br>
            <a:endParaRPr lang="en-US" b="1" dirty="0">
              <a:solidFill>
                <a:schemeClr val="accent1"/>
              </a:solidFill>
            </a:endParaRPr>
          </a:p>
        </p:txBody>
      </p:sp>
      <p:sp>
        <p:nvSpPr>
          <p:cNvPr id="5" name="Slide Number Placeholder "/>
          <p:cNvSpPr>
            <a:spLocks noGrp="1"/>
          </p:cNvSpPr>
          <p:nvPr>
            <p:ph type="sldNum" sz="quarter" idx="10"/>
          </p:nvPr>
        </p:nvSpPr>
        <p:spPr/>
        <p:txBody>
          <a:bodyPr/>
          <a:lstStyle/>
          <a:p>
            <a:fld id="{67B19427-F580-D146-B60E-4CADEE75497F}" type="slidenum">
              <a:rPr lang="en-US" smtClean="0"/>
              <a:pPr/>
              <a:t>21</a:t>
            </a:fld>
            <a:endParaRPr lang="en-US" dirty="0"/>
          </a:p>
        </p:txBody>
      </p:sp>
      <p:sp>
        <p:nvSpPr>
          <p:cNvPr id="6" name="Footer Placeholder "/>
          <p:cNvSpPr>
            <a:spLocks noGrp="1"/>
          </p:cNvSpPr>
          <p:nvPr>
            <p:ph type="ftr" sz="quarter" idx="11"/>
          </p:nvPr>
        </p:nvSpPr>
        <p:spPr/>
        <p:txBody>
          <a:bodyPr/>
          <a:lstStyle/>
          <a:p>
            <a:r>
              <a:rPr lang="en-US" dirty="0"/>
              <a:t>Copyright ©2019 John Wiley &amp; Sons, Inc. </a:t>
            </a:r>
          </a:p>
        </p:txBody>
      </p:sp>
      <p:sp>
        <p:nvSpPr>
          <p:cNvPr id="7"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2</a:t>
            </a:r>
          </a:p>
        </p:txBody>
      </p:sp>
    </p:spTree>
    <p:extLst>
      <p:ext uri="{BB962C8B-B14F-4D97-AF65-F5344CB8AC3E}">
        <p14:creationId xmlns:p14="http://schemas.microsoft.com/office/powerpoint/2010/main" val="4126473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52400" y="762000"/>
            <a:ext cx="8839200" cy="646331"/>
          </a:xfrm>
          <a:prstGeom prst="rect">
            <a:avLst/>
          </a:prstGeom>
        </p:spPr>
        <p:txBody>
          <a:bodyPr wrap="square">
            <a:spAutoFit/>
          </a:bodyPr>
          <a:lstStyle/>
          <a:p>
            <a:r>
              <a:rPr lang="en-US" sz="4000" b="1" dirty="0">
                <a:solidFill>
                  <a:schemeClr val="accent1"/>
                </a:solidFill>
              </a:rPr>
              <a:t>The </a:t>
            </a:r>
            <a:r>
              <a:rPr lang="en-US" sz="4000" b="1" dirty="0" smtClean="0">
                <a:solidFill>
                  <a:schemeClr val="accent1"/>
                </a:solidFill>
              </a:rPr>
              <a:t>Journal </a:t>
            </a:r>
            <a:r>
              <a:rPr lang="ko-KR" altLang="en-US" sz="4000" b="1" dirty="0" err="1" smtClean="0">
                <a:solidFill>
                  <a:schemeClr val="accent1"/>
                </a:solidFill>
              </a:rPr>
              <a:t>분개장</a:t>
            </a:r>
            <a:endParaRPr lang="en-US" sz="4000" dirty="0">
              <a:solidFill>
                <a:schemeClr val="accent1"/>
              </a:solidFill>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22</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pic>
        <p:nvPicPr>
          <p:cNvPr id="3" name="Content Placeholder 2">
            <a:extLst>
              <a:ext uri="{FF2B5EF4-FFF2-40B4-BE49-F238E27FC236}">
                <a16:creationId xmlns:a16="http://schemas.microsoft.com/office/drawing/2014/main" id="{01F272D0-40F3-F54D-B03D-47AA3C714B5F}"/>
              </a:ext>
            </a:extLst>
          </p:cNvPr>
          <p:cNvPicPr>
            <a:picLocks noGrp="1" noChangeAspect="1"/>
          </p:cNvPicPr>
          <p:nvPr>
            <p:ph sz="quarter" idx="4294967295"/>
          </p:nvPr>
        </p:nvPicPr>
        <p:blipFill>
          <a:blip r:embed="rId3">
            <a:extLst>
              <a:ext uri="{28A0092B-C50C-407E-A947-70E740481C1C}">
                <a14:useLocalDpi xmlns:a14="http://schemas.microsoft.com/office/drawing/2010/main" val="0"/>
              </a:ext>
            </a:extLst>
          </a:blip>
          <a:stretch>
            <a:fillRect/>
          </a:stretch>
        </p:blipFill>
        <p:spPr>
          <a:xfrm>
            <a:off x="492878" y="1820765"/>
            <a:ext cx="8498722" cy="1091912"/>
          </a:xfrm>
          <a:prstGeom prst="rect">
            <a:avLst/>
          </a:prstGeom>
        </p:spPr>
      </p:pic>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2</a:t>
            </a:r>
          </a:p>
        </p:txBody>
      </p:sp>
      <p:pic>
        <p:nvPicPr>
          <p:cNvPr id="12" name="Picture 11">
            <a:extLst>
              <a:ext uri="{FF2B5EF4-FFF2-40B4-BE49-F238E27FC236}">
                <a16:creationId xmlns:a16="http://schemas.microsoft.com/office/drawing/2014/main" id="{7657CDB4-2608-BB4F-9A99-17533AC326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540" y="3048001"/>
            <a:ext cx="8347499" cy="2211894"/>
          </a:xfrm>
          <a:prstGeom prst="rect">
            <a:avLst/>
          </a:prstGeom>
        </p:spPr>
      </p:pic>
      <p:pic>
        <p:nvPicPr>
          <p:cNvPr id="15" name="Picture 14">
            <a:extLst>
              <a:ext uri="{FF2B5EF4-FFF2-40B4-BE49-F238E27FC236}">
                <a16:creationId xmlns:a16="http://schemas.microsoft.com/office/drawing/2014/main" id="{C14B4F55-89CE-7A41-ABC8-E81B27758D9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6540" y="5269741"/>
            <a:ext cx="2209800" cy="250955"/>
          </a:xfrm>
          <a:prstGeom prst="rect">
            <a:avLst/>
          </a:prstGeom>
        </p:spPr>
      </p:pic>
      <p:sp>
        <p:nvSpPr>
          <p:cNvPr id="2" name="TextBox 1">
            <a:extLst>
              <a:ext uri="{FF2B5EF4-FFF2-40B4-BE49-F238E27FC236}">
                <a16:creationId xmlns:a16="http://schemas.microsoft.com/office/drawing/2014/main" id="{8BE9FD80-6663-2B48-959C-163B3C8D79CA}"/>
              </a:ext>
            </a:extLst>
          </p:cNvPr>
          <p:cNvSpPr txBox="1"/>
          <p:nvPr/>
        </p:nvSpPr>
        <p:spPr>
          <a:xfrm>
            <a:off x="914399" y="1606242"/>
            <a:ext cx="252259" cy="369332"/>
          </a:xfrm>
          <a:prstGeom prst="rect">
            <a:avLst/>
          </a:prstGeom>
          <a:noFill/>
        </p:spPr>
        <p:txBody>
          <a:bodyPr wrap="square" rtlCol="0">
            <a:spAutoFit/>
          </a:bodyPr>
          <a:lstStyle/>
          <a:p>
            <a:r>
              <a:rPr lang="en-US" b="1" dirty="0">
                <a:solidFill>
                  <a:schemeClr val="accent2"/>
                </a:solidFill>
              </a:rPr>
              <a:t>1</a:t>
            </a:r>
          </a:p>
        </p:txBody>
      </p:sp>
      <p:sp>
        <p:nvSpPr>
          <p:cNvPr id="7" name="TextBox 6">
            <a:extLst>
              <a:ext uri="{FF2B5EF4-FFF2-40B4-BE49-F238E27FC236}">
                <a16:creationId xmlns:a16="http://schemas.microsoft.com/office/drawing/2014/main" id="{5F868BC8-3877-FD49-B302-D9F495C837F0}"/>
              </a:ext>
            </a:extLst>
          </p:cNvPr>
          <p:cNvSpPr txBox="1"/>
          <p:nvPr/>
        </p:nvSpPr>
        <p:spPr>
          <a:xfrm>
            <a:off x="1926458" y="1594571"/>
            <a:ext cx="237843" cy="369332"/>
          </a:xfrm>
          <a:prstGeom prst="rect">
            <a:avLst/>
          </a:prstGeom>
          <a:noFill/>
        </p:spPr>
        <p:txBody>
          <a:bodyPr wrap="square" rtlCol="0">
            <a:spAutoFit/>
          </a:bodyPr>
          <a:lstStyle/>
          <a:p>
            <a:r>
              <a:rPr lang="en-US" b="1" dirty="0">
                <a:solidFill>
                  <a:schemeClr val="accent2"/>
                </a:solidFill>
              </a:rPr>
              <a:t>2</a:t>
            </a:r>
          </a:p>
        </p:txBody>
      </p:sp>
      <p:sp>
        <p:nvSpPr>
          <p:cNvPr id="9" name="TextBox 8">
            <a:extLst>
              <a:ext uri="{FF2B5EF4-FFF2-40B4-BE49-F238E27FC236}">
                <a16:creationId xmlns:a16="http://schemas.microsoft.com/office/drawing/2014/main" id="{633F07BD-4A75-AD47-86A5-5EA6D3389A2E}"/>
              </a:ext>
            </a:extLst>
          </p:cNvPr>
          <p:cNvSpPr txBox="1"/>
          <p:nvPr/>
        </p:nvSpPr>
        <p:spPr>
          <a:xfrm>
            <a:off x="2924101" y="1590796"/>
            <a:ext cx="398482" cy="369332"/>
          </a:xfrm>
          <a:prstGeom prst="rect">
            <a:avLst/>
          </a:prstGeom>
          <a:noFill/>
        </p:spPr>
        <p:txBody>
          <a:bodyPr wrap="square" rtlCol="0">
            <a:spAutoFit/>
          </a:bodyPr>
          <a:lstStyle/>
          <a:p>
            <a:r>
              <a:rPr lang="en-US" b="1" dirty="0">
                <a:solidFill>
                  <a:schemeClr val="accent2"/>
                </a:solidFill>
              </a:rPr>
              <a:t>3</a:t>
            </a:r>
          </a:p>
        </p:txBody>
      </p:sp>
      <p:sp>
        <p:nvSpPr>
          <p:cNvPr id="16" name="TextBox 15">
            <a:extLst>
              <a:ext uri="{FF2B5EF4-FFF2-40B4-BE49-F238E27FC236}">
                <a16:creationId xmlns:a16="http://schemas.microsoft.com/office/drawing/2014/main" id="{D2C17CD0-2524-ED49-AB8C-89F8415803D7}"/>
              </a:ext>
            </a:extLst>
          </p:cNvPr>
          <p:cNvSpPr txBox="1"/>
          <p:nvPr/>
        </p:nvSpPr>
        <p:spPr>
          <a:xfrm>
            <a:off x="4038600" y="3540170"/>
            <a:ext cx="237843" cy="369332"/>
          </a:xfrm>
          <a:prstGeom prst="rect">
            <a:avLst/>
          </a:prstGeom>
          <a:noFill/>
        </p:spPr>
        <p:txBody>
          <a:bodyPr wrap="square" rtlCol="0">
            <a:spAutoFit/>
          </a:bodyPr>
          <a:lstStyle/>
          <a:p>
            <a:r>
              <a:rPr lang="en-US" b="1" dirty="0">
                <a:solidFill>
                  <a:schemeClr val="accent2"/>
                </a:solidFill>
              </a:rPr>
              <a:t>2</a:t>
            </a:r>
          </a:p>
        </p:txBody>
      </p:sp>
      <p:sp>
        <p:nvSpPr>
          <p:cNvPr id="17" name="TextBox 16">
            <a:extLst>
              <a:ext uri="{FF2B5EF4-FFF2-40B4-BE49-F238E27FC236}">
                <a16:creationId xmlns:a16="http://schemas.microsoft.com/office/drawing/2014/main" id="{4F2593E4-1F8B-E24E-897D-7F5A80031A63}"/>
              </a:ext>
            </a:extLst>
          </p:cNvPr>
          <p:cNvSpPr txBox="1"/>
          <p:nvPr/>
        </p:nvSpPr>
        <p:spPr>
          <a:xfrm>
            <a:off x="6677821" y="3540170"/>
            <a:ext cx="398482" cy="369332"/>
          </a:xfrm>
          <a:prstGeom prst="rect">
            <a:avLst/>
          </a:prstGeom>
          <a:noFill/>
        </p:spPr>
        <p:txBody>
          <a:bodyPr wrap="square" rtlCol="0">
            <a:spAutoFit/>
          </a:bodyPr>
          <a:lstStyle/>
          <a:p>
            <a:r>
              <a:rPr lang="en-US" b="1" dirty="0">
                <a:solidFill>
                  <a:schemeClr val="accent2"/>
                </a:solidFill>
              </a:rPr>
              <a:t>3</a:t>
            </a:r>
          </a:p>
        </p:txBody>
      </p:sp>
      <p:sp>
        <p:nvSpPr>
          <p:cNvPr id="19" name="TextBox 18">
            <a:extLst>
              <a:ext uri="{FF2B5EF4-FFF2-40B4-BE49-F238E27FC236}">
                <a16:creationId xmlns:a16="http://schemas.microsoft.com/office/drawing/2014/main" id="{C1E9F993-4B4D-3041-8508-7780E7F81423}"/>
              </a:ext>
            </a:extLst>
          </p:cNvPr>
          <p:cNvSpPr txBox="1"/>
          <p:nvPr/>
        </p:nvSpPr>
        <p:spPr>
          <a:xfrm>
            <a:off x="1166658" y="3546502"/>
            <a:ext cx="404660" cy="369332"/>
          </a:xfrm>
          <a:prstGeom prst="rect">
            <a:avLst/>
          </a:prstGeom>
          <a:noFill/>
        </p:spPr>
        <p:txBody>
          <a:bodyPr wrap="square" rtlCol="0">
            <a:spAutoFit/>
          </a:bodyPr>
          <a:lstStyle/>
          <a:p>
            <a:r>
              <a:rPr lang="en-US" b="1" dirty="0">
                <a:solidFill>
                  <a:schemeClr val="accent2"/>
                </a:solidFill>
              </a:rPr>
              <a:t>1</a:t>
            </a:r>
          </a:p>
        </p:txBody>
      </p:sp>
    </p:spTree>
    <p:extLst>
      <p:ext uri="{BB962C8B-B14F-4D97-AF65-F5344CB8AC3E}">
        <p14:creationId xmlns:p14="http://schemas.microsoft.com/office/powerpoint/2010/main" val="27062433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52400" y="762000"/>
            <a:ext cx="8839200" cy="2529923"/>
          </a:xfrm>
          <a:prstGeom prst="rect">
            <a:avLst/>
          </a:prstGeom>
        </p:spPr>
        <p:txBody>
          <a:bodyPr wrap="square">
            <a:spAutoFit/>
          </a:bodyPr>
          <a:lstStyle/>
          <a:p>
            <a:r>
              <a:rPr lang="en-US" sz="4000" b="1" dirty="0">
                <a:solidFill>
                  <a:schemeClr val="accent2"/>
                </a:solidFill>
                <a:latin typeface="Calibri" panose="020F0502020204030204" pitchFamily="34" charset="0"/>
                <a:cs typeface="Calibri" panose="020F0502020204030204" pitchFamily="34" charset="0"/>
              </a:rPr>
              <a:t>The Journal </a:t>
            </a:r>
            <a:r>
              <a:rPr lang="ko-KR" altLang="en-US" sz="4000" b="1" dirty="0" err="1" smtClean="0">
                <a:solidFill>
                  <a:schemeClr val="accent2"/>
                </a:solidFill>
                <a:latin typeface="Calibri" panose="020F0502020204030204" pitchFamily="34" charset="0"/>
                <a:cs typeface="Calibri" panose="020F0502020204030204" pitchFamily="34" charset="0"/>
              </a:rPr>
              <a:t>분</a:t>
            </a:r>
            <a:r>
              <a:rPr lang="ko-KR" altLang="en-US" sz="4000" b="1" dirty="0" err="1" smtClean="0">
                <a:solidFill>
                  <a:schemeClr val="accent2"/>
                </a:solidFill>
                <a:latin typeface="Calibri" panose="020F0502020204030204" pitchFamily="34" charset="0"/>
                <a:cs typeface="Calibri" panose="020F0502020204030204" pitchFamily="34" charset="0"/>
              </a:rPr>
              <a:t>개</a:t>
            </a:r>
            <a:r>
              <a:rPr lang="ko-KR" altLang="en-US" sz="4000" b="1" dirty="0" err="1" smtClean="0">
                <a:solidFill>
                  <a:schemeClr val="accent2"/>
                </a:solidFill>
                <a:latin typeface="Calibri" panose="020F0502020204030204" pitchFamily="34" charset="0"/>
                <a:cs typeface="Calibri" panose="020F0502020204030204" pitchFamily="34" charset="0"/>
              </a:rPr>
              <a:t>장</a:t>
            </a:r>
            <a:r>
              <a:rPr lang="en-US" sz="4000" b="1" dirty="0">
                <a:solidFill>
                  <a:schemeClr val="accent2"/>
                </a:solidFill>
                <a:latin typeface="Calibri" panose="020F0502020204030204" pitchFamily="34" charset="0"/>
                <a:cs typeface="Calibri" panose="020F0502020204030204" pitchFamily="34" charset="0"/>
              </a:rPr>
              <a:t/>
            </a:r>
            <a:br>
              <a:rPr lang="en-US" sz="4000" b="1" dirty="0">
                <a:solidFill>
                  <a:schemeClr val="accent2"/>
                </a:solidFill>
                <a:latin typeface="Calibri" panose="020F0502020204030204" pitchFamily="34" charset="0"/>
                <a:cs typeface="Calibri" panose="020F0502020204030204" pitchFamily="34" charset="0"/>
              </a:rPr>
            </a:br>
            <a:r>
              <a:rPr lang="en-US" sz="4000" b="1" dirty="0">
                <a:solidFill>
                  <a:schemeClr val="accent2"/>
                </a:solidFill>
                <a:latin typeface="Calibri" panose="020F0502020204030204" pitchFamily="34" charset="0"/>
                <a:cs typeface="Calibri" panose="020F0502020204030204" pitchFamily="34" charset="0"/>
              </a:rPr>
              <a:t/>
            </a:r>
            <a:br>
              <a:rPr lang="en-US" sz="4000" b="1" dirty="0">
                <a:solidFill>
                  <a:schemeClr val="accent2"/>
                </a:solidFill>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Companies initially record transactions in chronological order.</a:t>
            </a:r>
            <a:br>
              <a:rPr lang="en-US" sz="24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Thus, the </a:t>
            </a:r>
            <a:r>
              <a:rPr lang="en-US" sz="2400" b="1" dirty="0">
                <a:solidFill>
                  <a:schemeClr val="accent1"/>
                </a:solidFill>
                <a:latin typeface="Calibri" panose="020F0502020204030204" pitchFamily="34" charset="0"/>
                <a:cs typeface="Calibri" panose="020F0502020204030204" pitchFamily="34" charset="0"/>
              </a:rPr>
              <a:t>journal</a:t>
            </a:r>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is referred to as the book of original entry</a:t>
            </a:r>
            <a:r>
              <a:rPr lang="en-US" sz="2400" dirty="0" smtClean="0">
                <a:latin typeface="Calibri" panose="020F0502020204030204" pitchFamily="34" charset="0"/>
                <a:cs typeface="Calibri" panose="020F0502020204030204" pitchFamily="34" charset="0"/>
              </a:rPr>
              <a:t>.</a:t>
            </a:r>
            <a:br>
              <a:rPr lang="en-US" sz="2400" dirty="0" smtClean="0">
                <a:latin typeface="Calibri" panose="020F0502020204030204" pitchFamily="34" charset="0"/>
                <a:cs typeface="Calibri" panose="020F0502020204030204" pitchFamily="34" charset="0"/>
              </a:rPr>
            </a:br>
            <a:r>
              <a:rPr lang="en-US" sz="2400" dirty="0" smtClean="0">
                <a:latin typeface="Calibri" panose="020F0502020204030204" pitchFamily="34" charset="0"/>
                <a:cs typeface="Calibri" panose="020F0502020204030204" pitchFamily="34" charset="0"/>
              </a:rPr>
              <a:t>(</a:t>
            </a:r>
            <a:r>
              <a:rPr lang="en-US" sz="2400" b="1" dirty="0" smtClean="0">
                <a:solidFill>
                  <a:schemeClr val="accent4">
                    <a:lumMod val="75000"/>
                    <a:lumOff val="25000"/>
                  </a:schemeClr>
                </a:solidFill>
                <a:latin typeface="Calibri" panose="020F0502020204030204" pitchFamily="34" charset="0"/>
                <a:cs typeface="Calibri" panose="020F0502020204030204" pitchFamily="34" charset="0"/>
              </a:rPr>
              <a:t>journalize</a:t>
            </a:r>
            <a:r>
              <a:rPr lang="en-US" sz="2400" dirty="0" smtClean="0">
                <a:latin typeface="Calibri" panose="020F0502020204030204" pitchFamily="34" charset="0"/>
                <a:cs typeface="Calibri" panose="020F0502020204030204" pitchFamily="34" charset="0"/>
              </a:rPr>
              <a:t> </a:t>
            </a:r>
            <a:r>
              <a:rPr lang="ko-KR" altLang="en-US" sz="2400" dirty="0" smtClean="0">
                <a:latin typeface="Calibri" panose="020F0502020204030204" pitchFamily="34" charset="0"/>
                <a:cs typeface="Calibri" panose="020F0502020204030204" pitchFamily="34" charset="0"/>
              </a:rPr>
              <a:t>분개하다</a:t>
            </a:r>
            <a:r>
              <a:rPr lang="en-US" altLang="ko-KR" sz="2400" dirty="0" smtClean="0">
                <a:latin typeface="Calibri" panose="020F0502020204030204" pitchFamily="34" charset="0"/>
                <a:cs typeface="Calibri" panose="020F0502020204030204" pitchFamily="34" charset="0"/>
              </a:rPr>
              <a:t>)</a:t>
            </a:r>
            <a:r>
              <a:rPr lang="en-US" sz="2400" dirty="0" smtClean="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
            </a:r>
            <a:br>
              <a:rPr lang="en-US" sz="2400" dirty="0">
                <a:latin typeface="Calibri" panose="020F0502020204030204" pitchFamily="34" charset="0"/>
                <a:cs typeface="Calibri" panose="020F0502020204030204" pitchFamily="34" charset="0"/>
              </a:rPr>
            </a:br>
            <a:endParaRPr lang="en-US" sz="2400" dirty="0">
              <a:solidFill>
                <a:schemeClr val="accent2"/>
              </a:solidFill>
              <a:latin typeface="Calibri" panose="020F0502020204030204" pitchFamily="34" charset="0"/>
              <a:cs typeface="Calibri" panose="020F0502020204030204" pitchFamily="34" charset="0"/>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23</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2</a:t>
            </a:r>
          </a:p>
        </p:txBody>
      </p:sp>
      <p:sp>
        <p:nvSpPr>
          <p:cNvPr id="23" name="TextBox 22">
            <a:extLst>
              <a:ext uri="{FF2B5EF4-FFF2-40B4-BE49-F238E27FC236}">
                <a16:creationId xmlns:a16="http://schemas.microsoft.com/office/drawing/2014/main" id="{0730E4EE-420B-274A-9AD5-454699C6507A}"/>
              </a:ext>
            </a:extLst>
          </p:cNvPr>
          <p:cNvSpPr txBox="1"/>
          <p:nvPr/>
        </p:nvSpPr>
        <p:spPr>
          <a:xfrm>
            <a:off x="152400" y="2895600"/>
            <a:ext cx="8534400" cy="2862322"/>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The journal makes several significant contributions to the recording process: </a:t>
            </a:r>
          </a:p>
          <a:p>
            <a:pPr marL="457200" indent="-457200">
              <a:buClr>
                <a:schemeClr val="accent2"/>
              </a:buClr>
              <a:buFont typeface="+mj-lt"/>
              <a:buAutoNum type="arabicPeriod"/>
            </a:pPr>
            <a:r>
              <a:rPr lang="en-US" sz="2400" dirty="0">
                <a:latin typeface="Calibri" panose="020F0502020204030204" pitchFamily="34" charset="0"/>
                <a:cs typeface="Calibri" panose="020F0502020204030204" pitchFamily="34" charset="0"/>
              </a:rPr>
              <a:t>It discloses in one place the </a:t>
            </a:r>
            <a:r>
              <a:rPr lang="en-US" sz="2400" b="1" dirty="0">
                <a:latin typeface="Calibri" panose="020F0502020204030204" pitchFamily="34" charset="0"/>
                <a:cs typeface="Calibri" panose="020F0502020204030204" pitchFamily="34" charset="0"/>
              </a:rPr>
              <a:t>complete effects </a:t>
            </a:r>
            <a:r>
              <a:rPr lang="en-US" sz="2400" dirty="0">
                <a:latin typeface="Calibri" panose="020F0502020204030204" pitchFamily="34" charset="0"/>
                <a:cs typeface="Calibri" panose="020F0502020204030204" pitchFamily="34" charset="0"/>
              </a:rPr>
              <a:t>of a transaction.</a:t>
            </a:r>
          </a:p>
          <a:p>
            <a:pPr marL="457200" indent="-457200">
              <a:buClr>
                <a:schemeClr val="accent2"/>
              </a:buClr>
              <a:buFont typeface="+mj-lt"/>
              <a:buAutoNum type="arabicPeriod"/>
            </a:pPr>
            <a:r>
              <a:rPr lang="en-US" sz="2400" dirty="0">
                <a:latin typeface="Calibri" panose="020F0502020204030204" pitchFamily="34" charset="0"/>
                <a:cs typeface="Calibri" panose="020F0502020204030204" pitchFamily="34" charset="0"/>
              </a:rPr>
              <a:t>It provides a </a:t>
            </a:r>
            <a:r>
              <a:rPr lang="en-US" sz="2400" b="1" dirty="0">
                <a:latin typeface="Calibri" panose="020F0502020204030204" pitchFamily="34" charset="0"/>
                <a:cs typeface="Calibri" panose="020F0502020204030204" pitchFamily="34" charset="0"/>
              </a:rPr>
              <a:t>chronological record</a:t>
            </a:r>
            <a:r>
              <a:rPr lang="en-US" sz="2400" dirty="0">
                <a:latin typeface="Calibri" panose="020F0502020204030204" pitchFamily="34" charset="0"/>
                <a:cs typeface="Calibri" panose="020F0502020204030204" pitchFamily="34" charset="0"/>
              </a:rPr>
              <a:t> </a:t>
            </a:r>
            <a:r>
              <a:rPr lang="ko-KR" altLang="en-US" sz="2400" dirty="0" smtClean="0">
                <a:latin typeface="Calibri" panose="020F0502020204030204" pitchFamily="34" charset="0"/>
                <a:cs typeface="Calibri" panose="020F0502020204030204" pitchFamily="34" charset="0"/>
              </a:rPr>
              <a:t>연대순 </a:t>
            </a:r>
            <a:r>
              <a:rPr lang="en-US" sz="2400" dirty="0" smtClean="0">
                <a:latin typeface="Calibri" panose="020F0502020204030204" pitchFamily="34" charset="0"/>
                <a:cs typeface="Calibri" panose="020F0502020204030204" pitchFamily="34" charset="0"/>
              </a:rPr>
              <a:t>of </a:t>
            </a:r>
            <a:r>
              <a:rPr lang="en-US" sz="2400" dirty="0">
                <a:latin typeface="Calibri" panose="020F0502020204030204" pitchFamily="34" charset="0"/>
                <a:cs typeface="Calibri" panose="020F0502020204030204" pitchFamily="34" charset="0"/>
              </a:rPr>
              <a:t>transactions. </a:t>
            </a:r>
          </a:p>
          <a:p>
            <a:pPr marL="457200" indent="-457200">
              <a:buClr>
                <a:schemeClr val="accent2"/>
              </a:buClr>
              <a:buFont typeface="+mj-lt"/>
              <a:buAutoNum type="arabicPeriod"/>
            </a:pPr>
            <a:r>
              <a:rPr lang="en-US" sz="2400" dirty="0">
                <a:latin typeface="Calibri" panose="020F0502020204030204" pitchFamily="34" charset="0"/>
                <a:cs typeface="Calibri" panose="020F0502020204030204" pitchFamily="34" charset="0"/>
              </a:rPr>
              <a:t>It helps to </a:t>
            </a:r>
            <a:r>
              <a:rPr lang="en-US" sz="2400" b="1" dirty="0">
                <a:latin typeface="Calibri" panose="020F0502020204030204" pitchFamily="34" charset="0"/>
                <a:cs typeface="Calibri" panose="020F0502020204030204" pitchFamily="34" charset="0"/>
              </a:rPr>
              <a:t>prevent or locate errors </a:t>
            </a:r>
            <a:r>
              <a:rPr lang="en-US" sz="2400" dirty="0">
                <a:latin typeface="Calibri" panose="020F0502020204030204" pitchFamily="34" charset="0"/>
                <a:cs typeface="Calibri" panose="020F0502020204030204" pitchFamily="34" charset="0"/>
              </a:rPr>
              <a:t>because the debit and credit amounts for each entry can be easily compared. </a:t>
            </a:r>
            <a:r>
              <a:rPr lang="en-US" b="1" dirty="0">
                <a:latin typeface="Calibri" panose="020F0502020204030204" pitchFamily="34" charset="0"/>
                <a:cs typeface="Calibri" panose="020F0502020204030204" pitchFamily="34" charset="0"/>
              </a:rPr>
              <a:t/>
            </a:r>
            <a:br>
              <a:rPr lang="en-US" b="1"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
            </a:r>
            <a:br>
              <a:rPr lang="en-US" dirty="0">
                <a:latin typeface="Calibri" panose="020F0502020204030204" pitchFamily="34" charset="0"/>
                <a:cs typeface="Calibri" panose="020F0502020204030204" pitchFamily="34" charset="0"/>
              </a:rPr>
            </a:br>
            <a:endParaRPr lang="en-US" dirty="0"/>
          </a:p>
        </p:txBody>
      </p:sp>
    </p:spTree>
    <p:extLst>
      <p:ext uri="{BB962C8B-B14F-4D97-AF65-F5344CB8AC3E}">
        <p14:creationId xmlns:p14="http://schemas.microsoft.com/office/powerpoint/2010/main" val="308466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52400" y="762000"/>
            <a:ext cx="8839200" cy="5299912"/>
          </a:xfrm>
          <a:prstGeom prst="rect">
            <a:avLst/>
          </a:prstGeom>
        </p:spPr>
        <p:txBody>
          <a:bodyPr wrap="square">
            <a:spAutoFit/>
          </a:bodyPr>
          <a:lstStyle/>
          <a:p>
            <a:r>
              <a:rPr lang="en-US" b="1" dirty="0"/>
              <a:t>Journalizing </a:t>
            </a:r>
            <a:r>
              <a:rPr lang="en-US" sz="2800" dirty="0"/>
              <a:t/>
            </a:r>
            <a:br>
              <a:rPr lang="en-US" sz="2800" dirty="0"/>
            </a:br>
            <a:r>
              <a:rPr lang="en-US" sz="2400" dirty="0">
                <a:latin typeface="Calibri" panose="020F0502020204030204" pitchFamily="34" charset="0"/>
                <a:cs typeface="Calibri" panose="020F0502020204030204" pitchFamily="34" charset="0"/>
              </a:rPr>
              <a:t/>
            </a:r>
            <a:br>
              <a:rPr lang="en-US" sz="2400" dirty="0">
                <a:latin typeface="Calibri" panose="020F0502020204030204" pitchFamily="34" charset="0"/>
                <a:cs typeface="Calibri" panose="020F0502020204030204" pitchFamily="34" charset="0"/>
              </a:rPr>
            </a:br>
            <a:r>
              <a:rPr lang="en-US" sz="2800" b="1" dirty="0">
                <a:solidFill>
                  <a:schemeClr val="accent3"/>
                </a:solidFill>
                <a:latin typeface="Calibri" panose="020F0502020204030204" pitchFamily="34" charset="0"/>
                <a:cs typeface="Calibri" panose="020F0502020204030204" pitchFamily="34" charset="0"/>
              </a:rPr>
              <a:t>Assume:</a:t>
            </a:r>
            <a:r>
              <a:rPr lang="en-US" sz="2800" dirty="0">
                <a:latin typeface="Calibri" panose="020F0502020204030204" pitchFamily="34" charset="0"/>
                <a:cs typeface="Calibri" panose="020F0502020204030204" pitchFamily="34" charset="0"/>
              </a:rPr>
              <a:t> On September 1, </a:t>
            </a:r>
            <a:r>
              <a:rPr lang="en-US" sz="2800" dirty="0" err="1">
                <a:latin typeface="Calibri" panose="020F0502020204030204" pitchFamily="34" charset="0"/>
                <a:cs typeface="Calibri" panose="020F0502020204030204" pitchFamily="34" charset="0"/>
              </a:rPr>
              <a:t>Softbyte</a:t>
            </a:r>
            <a:r>
              <a:rPr lang="en-US" sz="2800" dirty="0">
                <a:latin typeface="Calibri" panose="020F0502020204030204" pitchFamily="34" charset="0"/>
                <a:cs typeface="Calibri" panose="020F0502020204030204" pitchFamily="34" charset="0"/>
              </a:rPr>
              <a:t> SA shareholders invested €15,000 cash in the corporation in exchange for ordinary shares, and </a:t>
            </a:r>
            <a:r>
              <a:rPr lang="en-US" sz="2800" dirty="0" err="1">
                <a:latin typeface="Calibri" panose="020F0502020204030204" pitchFamily="34" charset="0"/>
                <a:cs typeface="Calibri" panose="020F0502020204030204" pitchFamily="34" charset="0"/>
              </a:rPr>
              <a:t>Softbyte</a:t>
            </a:r>
            <a:r>
              <a:rPr lang="en-US" sz="2800" dirty="0">
                <a:latin typeface="Calibri" panose="020F0502020204030204" pitchFamily="34" charset="0"/>
                <a:cs typeface="Calibri" panose="020F0502020204030204" pitchFamily="34" charset="0"/>
              </a:rPr>
              <a:t> purchased computer equipment for €7,000 cash. </a:t>
            </a:r>
            <a:br>
              <a:rPr lang="en-US" sz="2800" dirty="0">
                <a:latin typeface="Calibri" panose="020F0502020204030204" pitchFamily="34" charset="0"/>
                <a:cs typeface="Calibri" panose="020F0502020204030204" pitchFamily="34" charset="0"/>
              </a:rPr>
            </a:br>
            <a:r>
              <a:rPr lang="en-US" sz="2800" dirty="0">
                <a:latin typeface="Calibri" panose="020F0502020204030204" pitchFamily="34" charset="0"/>
                <a:cs typeface="Calibri" panose="020F0502020204030204" pitchFamily="34" charset="0"/>
              </a:rPr>
              <a:t/>
            </a:r>
            <a:br>
              <a:rPr lang="en-US" sz="2800" dirty="0">
                <a:latin typeface="Calibri" panose="020F0502020204030204" pitchFamily="34" charset="0"/>
                <a:cs typeface="Calibri" panose="020F0502020204030204" pitchFamily="34" charset="0"/>
              </a:rPr>
            </a:br>
            <a:r>
              <a:rPr lang="en-US" sz="2800" b="1" dirty="0">
                <a:solidFill>
                  <a:schemeClr val="accent3"/>
                </a:solidFill>
                <a:latin typeface="Calibri" panose="020F0502020204030204" pitchFamily="34" charset="0"/>
                <a:cs typeface="Calibri" panose="020F0502020204030204" pitchFamily="34" charset="0"/>
              </a:rPr>
              <a:t>Demonstrate:</a:t>
            </a:r>
            <a:r>
              <a:rPr lang="en-US" sz="2800" dirty="0">
                <a:latin typeface="Calibri" panose="020F0502020204030204" pitchFamily="34" charset="0"/>
                <a:cs typeface="Calibri" panose="020F0502020204030204" pitchFamily="34" charset="0"/>
              </a:rPr>
              <a:t> How do you enter the transaction data in the journal?</a:t>
            </a:r>
            <a:br>
              <a:rPr lang="en-US" sz="2800" dirty="0">
                <a:latin typeface="Calibri" panose="020F0502020204030204" pitchFamily="34" charset="0"/>
                <a:cs typeface="Calibri" panose="020F0502020204030204" pitchFamily="34" charset="0"/>
              </a:rPr>
            </a:br>
            <a:r>
              <a:rPr lang="en-US" sz="2800" dirty="0">
                <a:latin typeface="Calibri" panose="020F0502020204030204" pitchFamily="34" charset="0"/>
                <a:cs typeface="Calibri" panose="020F0502020204030204" pitchFamily="34" charset="0"/>
              </a:rPr>
              <a:t/>
            </a:r>
            <a:br>
              <a:rPr lang="en-US" sz="2800" dirty="0">
                <a:latin typeface="Calibri" panose="020F0502020204030204" pitchFamily="34" charset="0"/>
                <a:cs typeface="Calibri" panose="020F0502020204030204" pitchFamily="34" charset="0"/>
              </a:rPr>
            </a:br>
            <a:r>
              <a:rPr lang="en-US" sz="2800" b="1" dirty="0">
                <a:solidFill>
                  <a:schemeClr val="accent2"/>
                </a:solidFill>
                <a:latin typeface="Calibri" panose="020F0502020204030204" pitchFamily="34" charset="0"/>
                <a:cs typeface="Calibri" panose="020F0502020204030204" pitchFamily="34" charset="0"/>
              </a:rPr>
              <a:t/>
            </a:r>
            <a:br>
              <a:rPr lang="en-US" sz="2800" b="1" dirty="0">
                <a:solidFill>
                  <a:schemeClr val="accent2"/>
                </a:solidFill>
                <a:latin typeface="Calibri" panose="020F0502020204030204" pitchFamily="34" charset="0"/>
                <a:cs typeface="Calibri" panose="020F0502020204030204" pitchFamily="34" charset="0"/>
              </a:rPr>
            </a:br>
            <a:r>
              <a:rPr lang="en-US" sz="2800" b="1" dirty="0">
                <a:solidFill>
                  <a:schemeClr val="accent2"/>
                </a:solidFill>
                <a:latin typeface="Calibri" panose="020F0502020204030204" pitchFamily="34" charset="0"/>
                <a:cs typeface="Calibri" panose="020F0502020204030204" pitchFamily="34" charset="0"/>
              </a:rPr>
              <a:t/>
            </a:r>
            <a:br>
              <a:rPr lang="en-US" sz="2800" b="1" dirty="0">
                <a:solidFill>
                  <a:schemeClr val="accent2"/>
                </a:solidFill>
                <a:latin typeface="Calibri" panose="020F0502020204030204" pitchFamily="34" charset="0"/>
                <a:cs typeface="Calibri" panose="020F0502020204030204" pitchFamily="34" charset="0"/>
              </a:rPr>
            </a:br>
            <a:endParaRPr lang="en-US" sz="2800" dirty="0">
              <a:solidFill>
                <a:schemeClr val="accent2"/>
              </a:solidFill>
              <a:latin typeface="Calibri" panose="020F0502020204030204" pitchFamily="34" charset="0"/>
              <a:cs typeface="Calibri" panose="020F0502020204030204" pitchFamily="34" charset="0"/>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24</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2</a:t>
            </a:r>
          </a:p>
        </p:txBody>
      </p:sp>
      <p:sp>
        <p:nvSpPr>
          <p:cNvPr id="2" name="TextBox 1">
            <a:extLst>
              <a:ext uri="{FF2B5EF4-FFF2-40B4-BE49-F238E27FC236}">
                <a16:creationId xmlns:a16="http://schemas.microsoft.com/office/drawing/2014/main" id="{9A9A0ED7-4044-AC4B-A454-26051CA369DC}"/>
              </a:ext>
            </a:extLst>
          </p:cNvPr>
          <p:cNvSpPr txBox="1"/>
          <p:nvPr/>
        </p:nvSpPr>
        <p:spPr>
          <a:xfrm>
            <a:off x="6597243" y="5974986"/>
            <a:ext cx="1889620" cy="307777"/>
          </a:xfrm>
          <a:prstGeom prst="rect">
            <a:avLst/>
          </a:prstGeom>
          <a:noFill/>
        </p:spPr>
        <p:txBody>
          <a:bodyPr wrap="none" rtlCol="0">
            <a:spAutoFit/>
          </a:bodyPr>
          <a:lstStyle/>
          <a:p>
            <a:r>
              <a:rPr lang="en-US" sz="1400" dirty="0"/>
              <a:t>Continues on next slide</a:t>
            </a:r>
          </a:p>
        </p:txBody>
      </p:sp>
    </p:spTree>
    <p:extLst>
      <p:ext uri="{BB962C8B-B14F-4D97-AF65-F5344CB8AC3E}">
        <p14:creationId xmlns:p14="http://schemas.microsoft.com/office/powerpoint/2010/main" val="9868352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52400" y="656983"/>
            <a:ext cx="8839200" cy="2197525"/>
          </a:xfrm>
          <a:prstGeom prst="rect">
            <a:avLst/>
          </a:prstGeom>
        </p:spPr>
        <p:txBody>
          <a:bodyPr wrap="square">
            <a:spAutoFit/>
          </a:bodyPr>
          <a:lstStyle/>
          <a:p>
            <a:r>
              <a:rPr lang="en-US" sz="4000" b="1" dirty="0"/>
              <a:t>Journalizing </a:t>
            </a:r>
            <a:r>
              <a:rPr lang="en-US" sz="4000" dirty="0"/>
              <a:t/>
            </a:r>
            <a:br>
              <a:rPr lang="en-US" sz="4000" dirty="0"/>
            </a:br>
            <a:r>
              <a:rPr lang="en-US" sz="2400" dirty="0">
                <a:latin typeface="Calibri" panose="020F0502020204030204" pitchFamily="34" charset="0"/>
                <a:cs typeface="Calibri" panose="020F0502020204030204" pitchFamily="34" charset="0"/>
              </a:rPr>
              <a:t/>
            </a:r>
            <a:br>
              <a:rPr lang="en-US" sz="2400" dirty="0">
                <a:latin typeface="Calibri" panose="020F0502020204030204" pitchFamily="34" charset="0"/>
                <a:cs typeface="Calibri" panose="020F0502020204030204" pitchFamily="34" charset="0"/>
              </a:rPr>
            </a:br>
            <a:r>
              <a:rPr lang="en-US" sz="2800" b="1" dirty="0">
                <a:solidFill>
                  <a:schemeClr val="accent2"/>
                </a:solidFill>
                <a:latin typeface="Calibri" panose="020F0502020204030204" pitchFamily="34" charset="0"/>
                <a:cs typeface="Calibri" panose="020F0502020204030204" pitchFamily="34" charset="0"/>
              </a:rPr>
              <a:t/>
            </a:r>
            <a:br>
              <a:rPr lang="en-US" sz="2800" b="1" dirty="0">
                <a:solidFill>
                  <a:schemeClr val="accent2"/>
                </a:solidFill>
                <a:latin typeface="Calibri" panose="020F0502020204030204" pitchFamily="34" charset="0"/>
                <a:cs typeface="Calibri" panose="020F0502020204030204" pitchFamily="34" charset="0"/>
              </a:rPr>
            </a:br>
            <a:r>
              <a:rPr lang="en-US" sz="2800" b="1" dirty="0">
                <a:solidFill>
                  <a:schemeClr val="accent2"/>
                </a:solidFill>
                <a:latin typeface="Calibri" panose="020F0502020204030204" pitchFamily="34" charset="0"/>
                <a:cs typeface="Calibri" panose="020F0502020204030204" pitchFamily="34" charset="0"/>
              </a:rPr>
              <a:t/>
            </a:r>
            <a:br>
              <a:rPr lang="en-US" sz="2800" b="1" dirty="0">
                <a:solidFill>
                  <a:schemeClr val="accent2"/>
                </a:solidFill>
                <a:latin typeface="Calibri" panose="020F0502020204030204" pitchFamily="34" charset="0"/>
                <a:cs typeface="Calibri" panose="020F0502020204030204" pitchFamily="34" charset="0"/>
              </a:rPr>
            </a:br>
            <a:endParaRPr lang="en-US" sz="2800" dirty="0">
              <a:solidFill>
                <a:schemeClr val="accent2"/>
              </a:solidFill>
              <a:latin typeface="Calibri" panose="020F0502020204030204" pitchFamily="34" charset="0"/>
              <a:cs typeface="Calibri" panose="020F0502020204030204" pitchFamily="34" charset="0"/>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25</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2</a:t>
            </a:r>
          </a:p>
        </p:txBody>
      </p:sp>
      <p:pic>
        <p:nvPicPr>
          <p:cNvPr id="4" name="Picture 3">
            <a:extLst>
              <a:ext uri="{FF2B5EF4-FFF2-40B4-BE49-F238E27FC236}">
                <a16:creationId xmlns:a16="http://schemas.microsoft.com/office/drawing/2014/main" id="{5EDC08F9-CA6B-AA48-BFCC-2A96344C16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321939"/>
            <a:ext cx="6777789" cy="2326105"/>
          </a:xfrm>
          <a:prstGeom prst="rect">
            <a:avLst/>
          </a:prstGeom>
        </p:spPr>
      </p:pic>
      <p:pic>
        <p:nvPicPr>
          <p:cNvPr id="9" name="Picture 8">
            <a:extLst>
              <a:ext uri="{FF2B5EF4-FFF2-40B4-BE49-F238E27FC236}">
                <a16:creationId xmlns:a16="http://schemas.microsoft.com/office/drawing/2014/main" id="{4383D90B-C92B-6643-9C31-D145C9A2776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0027" y="3644590"/>
            <a:ext cx="1524000" cy="475746"/>
          </a:xfrm>
          <a:prstGeom prst="rect">
            <a:avLst/>
          </a:prstGeom>
        </p:spPr>
      </p:pic>
      <p:pic>
        <p:nvPicPr>
          <p:cNvPr id="16" name="Picture 15">
            <a:extLst>
              <a:ext uri="{FF2B5EF4-FFF2-40B4-BE49-F238E27FC236}">
                <a16:creationId xmlns:a16="http://schemas.microsoft.com/office/drawing/2014/main" id="{FF97F05D-22BA-7947-AB2E-A1DDCDBAE6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237" y="4891319"/>
            <a:ext cx="195374" cy="195374"/>
          </a:xfrm>
          <a:prstGeom prst="rect">
            <a:avLst/>
          </a:prstGeom>
        </p:spPr>
      </p:pic>
      <p:pic>
        <p:nvPicPr>
          <p:cNvPr id="18" name="Picture 17">
            <a:extLst>
              <a:ext uri="{FF2B5EF4-FFF2-40B4-BE49-F238E27FC236}">
                <a16:creationId xmlns:a16="http://schemas.microsoft.com/office/drawing/2014/main" id="{7B243732-D7C7-4546-A590-3B1C37A47F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6321" y="5125138"/>
            <a:ext cx="241935" cy="222580"/>
          </a:xfrm>
          <a:prstGeom prst="rect">
            <a:avLst/>
          </a:prstGeom>
        </p:spPr>
      </p:pic>
      <p:pic>
        <p:nvPicPr>
          <p:cNvPr id="20" name="Picture 19">
            <a:extLst>
              <a:ext uri="{FF2B5EF4-FFF2-40B4-BE49-F238E27FC236}">
                <a16:creationId xmlns:a16="http://schemas.microsoft.com/office/drawing/2014/main" id="{F8D6AB49-2625-0140-8F93-489A61E75D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9065" y="5386164"/>
            <a:ext cx="245691" cy="265347"/>
          </a:xfrm>
          <a:prstGeom prst="rect">
            <a:avLst/>
          </a:prstGeom>
        </p:spPr>
      </p:pic>
      <p:sp>
        <p:nvSpPr>
          <p:cNvPr id="21" name="TextBox 20">
            <a:extLst>
              <a:ext uri="{FF2B5EF4-FFF2-40B4-BE49-F238E27FC236}">
                <a16:creationId xmlns:a16="http://schemas.microsoft.com/office/drawing/2014/main" id="{B3CDFEAA-C8B9-4040-A79D-DEA49FCD625B}"/>
              </a:ext>
            </a:extLst>
          </p:cNvPr>
          <p:cNvSpPr txBox="1"/>
          <p:nvPr/>
        </p:nvSpPr>
        <p:spPr>
          <a:xfrm>
            <a:off x="717695" y="4254951"/>
            <a:ext cx="7892905" cy="2308324"/>
          </a:xfrm>
          <a:prstGeom prst="rect">
            <a:avLst/>
          </a:prstGeom>
          <a:noFill/>
        </p:spPr>
        <p:txBody>
          <a:bodyPr wrap="square" rtlCol="0">
            <a:spAutoFit/>
          </a:bodyPr>
          <a:lstStyle/>
          <a:p>
            <a:r>
              <a:rPr lang="en-US" dirty="0"/>
              <a:t>Date of the transaction.</a:t>
            </a:r>
          </a:p>
          <a:p>
            <a:r>
              <a:rPr lang="en-US" dirty="0"/>
              <a:t>Debit account title.</a:t>
            </a:r>
          </a:p>
          <a:p>
            <a:r>
              <a:rPr lang="en-US" dirty="0"/>
              <a:t>Credit account title</a:t>
            </a:r>
            <a:r>
              <a:rPr lang="en-US" dirty="0" smtClean="0"/>
              <a:t>. (</a:t>
            </a:r>
            <a:r>
              <a:rPr lang="ko-KR" altLang="en-US" dirty="0" smtClean="0"/>
              <a:t>대변 계정의 이름을 </a:t>
            </a:r>
            <a:r>
              <a:rPr lang="ko-KR" altLang="en-US" dirty="0" err="1" smtClean="0"/>
              <a:t>몇칸</a:t>
            </a:r>
            <a:r>
              <a:rPr lang="ko-KR" altLang="en-US" dirty="0" smtClean="0"/>
              <a:t> 들여서 기록한다</a:t>
            </a:r>
            <a:r>
              <a:rPr lang="en-US" altLang="ko-KR" dirty="0" smtClean="0"/>
              <a:t>)</a:t>
            </a:r>
            <a:endParaRPr lang="en-US" dirty="0"/>
          </a:p>
          <a:p>
            <a:r>
              <a:rPr lang="en-US" dirty="0"/>
              <a:t>Brief explanation </a:t>
            </a:r>
            <a:r>
              <a:rPr lang="en-US" dirty="0" smtClean="0"/>
              <a:t>(</a:t>
            </a:r>
            <a:r>
              <a:rPr lang="ko-KR" altLang="en-US" dirty="0" smtClean="0"/>
              <a:t>적요</a:t>
            </a:r>
            <a:r>
              <a:rPr lang="en-US" altLang="ko-KR" dirty="0" smtClean="0"/>
              <a:t>) </a:t>
            </a:r>
            <a:r>
              <a:rPr lang="en-US" dirty="0" smtClean="0"/>
              <a:t>of </a:t>
            </a:r>
            <a:r>
              <a:rPr lang="en-US" dirty="0"/>
              <a:t>the transaction.</a:t>
            </a:r>
          </a:p>
          <a:p>
            <a:r>
              <a:rPr lang="en-US" dirty="0"/>
              <a:t>Reference column, which is left blank when the journal entry is made. This column is used later when the journal entries are transferred to the individual </a:t>
            </a:r>
            <a:r>
              <a:rPr lang="en-US" dirty="0" smtClean="0"/>
              <a:t>accounts </a:t>
            </a:r>
            <a:r>
              <a:rPr lang="en-US" altLang="ko-KR" dirty="0" smtClean="0"/>
              <a:t>of</a:t>
            </a:r>
            <a:r>
              <a:rPr lang="ko-KR" altLang="en-US" dirty="0" smtClean="0"/>
              <a:t> </a:t>
            </a:r>
            <a:r>
              <a:rPr lang="en-US" altLang="ko-KR" dirty="0" smtClean="0"/>
              <a:t>general ledger (</a:t>
            </a:r>
            <a:r>
              <a:rPr lang="ko-KR" altLang="en-US" dirty="0" smtClean="0"/>
              <a:t>총계정원장의 해당 </a:t>
            </a:r>
            <a:r>
              <a:rPr lang="ko-KR" altLang="en-US" dirty="0" err="1" smtClean="0"/>
              <a:t>계정번호</a:t>
            </a:r>
            <a:r>
              <a:rPr lang="en-US" altLang="ko-KR" dirty="0" smtClean="0"/>
              <a:t>)</a:t>
            </a:r>
            <a:r>
              <a:rPr lang="en-US" dirty="0" smtClean="0"/>
              <a:t> </a:t>
            </a:r>
            <a:endParaRPr lang="en-US" dirty="0"/>
          </a:p>
          <a:p>
            <a:endParaRPr lang="en-US" dirty="0"/>
          </a:p>
        </p:txBody>
      </p:sp>
      <p:pic>
        <p:nvPicPr>
          <p:cNvPr id="22" name="Picture 21">
            <a:extLst>
              <a:ext uri="{FF2B5EF4-FFF2-40B4-BE49-F238E27FC236}">
                <a16:creationId xmlns:a16="http://schemas.microsoft.com/office/drawing/2014/main" id="{67BE67E6-F601-8642-AF97-7899BBDD49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8455" y="4332851"/>
            <a:ext cx="206022" cy="224751"/>
          </a:xfrm>
          <a:prstGeom prst="rect">
            <a:avLst/>
          </a:prstGeom>
        </p:spPr>
      </p:pic>
      <p:pic>
        <p:nvPicPr>
          <p:cNvPr id="23" name="Picture 22">
            <a:extLst>
              <a:ext uri="{FF2B5EF4-FFF2-40B4-BE49-F238E27FC236}">
                <a16:creationId xmlns:a16="http://schemas.microsoft.com/office/drawing/2014/main" id="{0B2FE4AD-92F6-2D41-AECA-DE9077605CB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8468" y="4579439"/>
            <a:ext cx="211994" cy="221211"/>
          </a:xfrm>
          <a:prstGeom prst="rect">
            <a:avLst/>
          </a:prstGeom>
        </p:spPr>
      </p:pic>
    </p:spTree>
    <p:extLst>
      <p:ext uri="{BB962C8B-B14F-4D97-AF65-F5344CB8AC3E}">
        <p14:creationId xmlns:p14="http://schemas.microsoft.com/office/powerpoint/2010/main" val="34361883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52400" y="656983"/>
            <a:ext cx="8839200" cy="4579715"/>
          </a:xfrm>
          <a:prstGeom prst="rect">
            <a:avLst/>
          </a:prstGeom>
        </p:spPr>
        <p:txBody>
          <a:bodyPr wrap="square">
            <a:spAutoFit/>
          </a:bodyPr>
          <a:lstStyle/>
          <a:p>
            <a:r>
              <a:rPr lang="en-US" sz="4000" b="1" dirty="0"/>
              <a:t>Simple and Compound Entries </a:t>
            </a:r>
            <a:r>
              <a:rPr lang="en-US" dirty="0"/>
              <a:t/>
            </a:r>
            <a:br>
              <a:rPr lang="en-US" dirty="0"/>
            </a:br>
            <a:r>
              <a:rPr lang="en-US" sz="2400" dirty="0">
                <a:latin typeface="Calibri" panose="020F0502020204030204" pitchFamily="34" charset="0"/>
                <a:cs typeface="Calibri" panose="020F0502020204030204" pitchFamily="34" charset="0"/>
              </a:rPr>
              <a:t/>
            </a:r>
            <a:br>
              <a:rPr lang="en-US" sz="2400" dirty="0">
                <a:latin typeface="Calibri" panose="020F0502020204030204" pitchFamily="34" charset="0"/>
                <a:cs typeface="Calibri" panose="020F0502020204030204" pitchFamily="34" charset="0"/>
              </a:rPr>
            </a:br>
            <a:r>
              <a:rPr lang="en-US" sz="2400" b="1" dirty="0">
                <a:solidFill>
                  <a:schemeClr val="accent1"/>
                </a:solidFill>
                <a:latin typeface="Calibri" panose="020F0502020204030204" pitchFamily="34" charset="0"/>
                <a:cs typeface="Calibri" panose="020F0502020204030204" pitchFamily="34" charset="0"/>
              </a:rPr>
              <a:t>Simple entry</a:t>
            </a:r>
            <a:r>
              <a:rPr lang="en-US" sz="2400" dirty="0">
                <a:solidFill>
                  <a:schemeClr val="accent1"/>
                </a:solidFill>
                <a:latin typeface="Calibri" panose="020F0502020204030204" pitchFamily="34" charset="0"/>
                <a:cs typeface="Calibri" panose="020F0502020204030204" pitchFamily="34" charset="0"/>
              </a:rPr>
              <a:t>:</a:t>
            </a:r>
            <a:r>
              <a:rPr lang="en-US" sz="2400" dirty="0">
                <a:latin typeface="Calibri" panose="020F0502020204030204" pitchFamily="34" charset="0"/>
                <a:cs typeface="Calibri" panose="020F0502020204030204" pitchFamily="34" charset="0"/>
              </a:rPr>
              <a:t> Involves one debit and one credit account. </a:t>
            </a:r>
            <a:br>
              <a:rPr lang="en-US" sz="2400" dirty="0">
                <a:latin typeface="Calibri" panose="020F0502020204030204" pitchFamily="34" charset="0"/>
                <a:cs typeface="Calibri" panose="020F0502020204030204" pitchFamily="34" charset="0"/>
              </a:rPr>
            </a:br>
            <a:r>
              <a:rPr lang="en-US" sz="2400" b="1" dirty="0">
                <a:latin typeface="Calibri" panose="020F0502020204030204" pitchFamily="34" charset="0"/>
                <a:cs typeface="Calibri" panose="020F0502020204030204" pitchFamily="34" charset="0"/>
              </a:rPr>
              <a:t/>
            </a:r>
            <a:br>
              <a:rPr lang="en-US" sz="2400" b="1" dirty="0">
                <a:latin typeface="Calibri" panose="020F0502020204030204" pitchFamily="34" charset="0"/>
                <a:cs typeface="Calibri" panose="020F0502020204030204" pitchFamily="34" charset="0"/>
              </a:rPr>
            </a:br>
            <a:r>
              <a:rPr lang="en-US" sz="2400" b="1" dirty="0">
                <a:solidFill>
                  <a:schemeClr val="accent1"/>
                </a:solidFill>
                <a:latin typeface="Calibri" panose="020F0502020204030204" pitchFamily="34" charset="0"/>
                <a:cs typeface="Calibri" panose="020F0502020204030204" pitchFamily="34" charset="0"/>
              </a:rPr>
              <a:t>Compound entry</a:t>
            </a:r>
            <a:r>
              <a:rPr lang="en-US" sz="2400" dirty="0">
                <a:solidFill>
                  <a:schemeClr val="accent1"/>
                </a:solidFill>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An entry that requires three or more accounts.  </a:t>
            </a:r>
            <a:br>
              <a:rPr lang="en-US" sz="24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The standard format requires that all debits be listed before the credits. </a:t>
            </a:r>
            <a:br>
              <a:rPr lang="en-US" sz="24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
            </a:r>
            <a:br>
              <a:rPr lang="en-US" sz="2400" dirty="0">
                <a:latin typeface="Calibri" panose="020F0502020204030204" pitchFamily="34" charset="0"/>
                <a:cs typeface="Calibri" panose="020F0502020204030204" pitchFamily="34" charset="0"/>
              </a:rPr>
            </a:br>
            <a:r>
              <a:rPr lang="en-US" sz="2800" dirty="0">
                <a:solidFill>
                  <a:schemeClr val="accent1"/>
                </a:solidFill>
              </a:rPr>
              <a:t/>
            </a:r>
            <a:br>
              <a:rPr lang="en-US" sz="2800" dirty="0">
                <a:solidFill>
                  <a:schemeClr val="accent1"/>
                </a:solidFill>
              </a:rPr>
            </a:br>
            <a:r>
              <a:rPr lang="en-US" sz="2800" b="1" dirty="0">
                <a:solidFill>
                  <a:schemeClr val="accent2"/>
                </a:solidFill>
                <a:latin typeface="Calibri" panose="020F0502020204030204" pitchFamily="34" charset="0"/>
                <a:cs typeface="Calibri" panose="020F0502020204030204" pitchFamily="34" charset="0"/>
              </a:rPr>
              <a:t/>
            </a:r>
            <a:br>
              <a:rPr lang="en-US" sz="2800" b="1" dirty="0">
                <a:solidFill>
                  <a:schemeClr val="accent2"/>
                </a:solidFill>
                <a:latin typeface="Calibri" panose="020F0502020204030204" pitchFamily="34" charset="0"/>
                <a:cs typeface="Calibri" panose="020F0502020204030204" pitchFamily="34" charset="0"/>
              </a:rPr>
            </a:br>
            <a:r>
              <a:rPr lang="en-US" sz="2800" b="1" dirty="0">
                <a:solidFill>
                  <a:schemeClr val="accent2"/>
                </a:solidFill>
                <a:latin typeface="Calibri" panose="020F0502020204030204" pitchFamily="34" charset="0"/>
                <a:cs typeface="Calibri" panose="020F0502020204030204" pitchFamily="34" charset="0"/>
              </a:rPr>
              <a:t/>
            </a:r>
            <a:br>
              <a:rPr lang="en-US" sz="2800" b="1" dirty="0">
                <a:solidFill>
                  <a:schemeClr val="accent2"/>
                </a:solidFill>
                <a:latin typeface="Calibri" panose="020F0502020204030204" pitchFamily="34" charset="0"/>
                <a:cs typeface="Calibri" panose="020F0502020204030204" pitchFamily="34" charset="0"/>
              </a:rPr>
            </a:br>
            <a:endParaRPr lang="en-US" sz="2800" dirty="0">
              <a:solidFill>
                <a:schemeClr val="accent2"/>
              </a:solidFill>
              <a:latin typeface="Calibri" panose="020F0502020204030204" pitchFamily="34" charset="0"/>
              <a:cs typeface="Calibri" panose="020F0502020204030204" pitchFamily="34" charset="0"/>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26</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2</a:t>
            </a:r>
          </a:p>
        </p:txBody>
      </p:sp>
      <p:pic>
        <p:nvPicPr>
          <p:cNvPr id="3" name="Picture 2">
            <a:extLst>
              <a:ext uri="{FF2B5EF4-FFF2-40B4-BE49-F238E27FC236}">
                <a16:creationId xmlns:a16="http://schemas.microsoft.com/office/drawing/2014/main" id="{D05A6EFC-04B5-5B40-B5A3-5A3E5E1883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448293"/>
            <a:ext cx="7162800" cy="2175369"/>
          </a:xfrm>
          <a:prstGeom prst="rect">
            <a:avLst/>
          </a:prstGeom>
        </p:spPr>
      </p:pic>
      <p:pic>
        <p:nvPicPr>
          <p:cNvPr id="7" name="Picture 6">
            <a:extLst>
              <a:ext uri="{FF2B5EF4-FFF2-40B4-BE49-F238E27FC236}">
                <a16:creationId xmlns:a16="http://schemas.microsoft.com/office/drawing/2014/main" id="{90881C2D-8DE9-1947-92BA-E3D7ADE13F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0" y="5623662"/>
            <a:ext cx="1173804" cy="367620"/>
          </a:xfrm>
          <a:prstGeom prst="rect">
            <a:avLst/>
          </a:prstGeom>
        </p:spPr>
      </p:pic>
    </p:spTree>
    <p:extLst>
      <p:ext uri="{BB962C8B-B14F-4D97-AF65-F5344CB8AC3E}">
        <p14:creationId xmlns:p14="http://schemas.microsoft.com/office/powerpoint/2010/main" val="22402216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559E1D-F759-F048-BAA1-2D372AA1C1C0}"/>
              </a:ext>
            </a:extLst>
          </p:cNvPr>
          <p:cNvSpPr>
            <a:spLocks noGrp="1"/>
          </p:cNvSpPr>
          <p:nvPr>
            <p:ph type="sldNum" sz="quarter" idx="10"/>
          </p:nvPr>
        </p:nvSpPr>
        <p:spPr/>
        <p:txBody>
          <a:bodyPr/>
          <a:lstStyle/>
          <a:p>
            <a:fld id="{67B19427-F580-D146-B60E-4CADEE75497F}" type="slidenum">
              <a:rPr lang="en-US" smtClean="0"/>
              <a:pPr/>
              <a:t>27</a:t>
            </a:fld>
            <a:endParaRPr lang="en-US" dirty="0"/>
          </a:p>
        </p:txBody>
      </p:sp>
      <p:sp>
        <p:nvSpPr>
          <p:cNvPr id="4" name="Footer Placeholder 3">
            <a:extLst>
              <a:ext uri="{FF2B5EF4-FFF2-40B4-BE49-F238E27FC236}">
                <a16:creationId xmlns:a16="http://schemas.microsoft.com/office/drawing/2014/main" id="{9545A471-24E3-5747-95B9-672B82F73A43}"/>
              </a:ext>
            </a:extLst>
          </p:cNvPr>
          <p:cNvSpPr>
            <a:spLocks noGrp="1"/>
          </p:cNvSpPr>
          <p:nvPr>
            <p:ph type="ftr" sz="quarter" idx="11"/>
          </p:nvPr>
        </p:nvSpPr>
        <p:spPr/>
        <p:txBody>
          <a:bodyPr/>
          <a:lstStyle/>
          <a:p>
            <a:r>
              <a:rPr lang="en-US"/>
              <a:t>Copyright ©2019 John Wiley &amp; Son, Inc. </a:t>
            </a:r>
            <a:endParaRPr lang="en-US" dirty="0"/>
          </a:p>
        </p:txBody>
      </p:sp>
      <p:sp>
        <p:nvSpPr>
          <p:cNvPr id="5" name="Title 4">
            <a:extLst>
              <a:ext uri="{FF2B5EF4-FFF2-40B4-BE49-F238E27FC236}">
                <a16:creationId xmlns:a16="http://schemas.microsoft.com/office/drawing/2014/main" id="{9003D1DC-4880-E049-BDFC-78B58AA4C83F}"/>
              </a:ext>
            </a:extLst>
          </p:cNvPr>
          <p:cNvSpPr>
            <a:spLocks noGrp="1"/>
          </p:cNvSpPr>
          <p:nvPr>
            <p:ph type="title"/>
          </p:nvPr>
        </p:nvSpPr>
        <p:spPr>
          <a:xfrm>
            <a:off x="304800" y="762001"/>
            <a:ext cx="8534400" cy="1698927"/>
          </a:xfrm>
        </p:spPr>
        <p:txBody>
          <a:bodyPr/>
          <a:lstStyle/>
          <a:p>
            <a:r>
              <a:rPr lang="en-US" sz="2800" b="1" dirty="0"/>
              <a:t>It Starts with the Transaction.</a:t>
            </a:r>
            <a:r>
              <a:rPr lang="en-US" sz="2400" b="1" dirty="0">
                <a:solidFill>
                  <a:schemeClr val="tx1"/>
                </a:solidFill>
              </a:rPr>
              <a:t/>
            </a:r>
            <a:br>
              <a:rPr lang="en-US" sz="2400" b="1" dirty="0">
                <a:solidFill>
                  <a:schemeClr val="tx1"/>
                </a:solidFill>
              </a:rPr>
            </a:br>
            <a:r>
              <a:rPr lang="en-US" sz="2400" b="1" dirty="0">
                <a:solidFill>
                  <a:schemeClr val="tx1"/>
                </a:solidFill>
              </a:rPr>
              <a:t>Why is it important for companies to record financial transactions completely and accurately? </a:t>
            </a:r>
            <a:r>
              <a:rPr lang="en-US" dirty="0">
                <a:solidFill>
                  <a:schemeClr val="tx1"/>
                </a:solidFill>
              </a:rPr>
              <a:t/>
            </a:r>
            <a:br>
              <a:rPr lang="en-US" dirty="0">
                <a:solidFill>
                  <a:schemeClr val="tx1"/>
                </a:solidFill>
              </a:rPr>
            </a:br>
            <a:endParaRPr lang="en-US" b="1" dirty="0">
              <a:solidFill>
                <a:schemeClr val="tx1"/>
              </a:solidFill>
            </a:endParaRPr>
          </a:p>
        </p:txBody>
      </p:sp>
      <p:sp>
        <p:nvSpPr>
          <p:cNvPr id="8" name="COB/LO">
            <a:extLst>
              <a:ext uri="{FF2B5EF4-FFF2-40B4-BE49-F238E27FC236}">
                <a16:creationId xmlns:a16="http://schemas.microsoft.com/office/drawing/2014/main" id="{DECF331A-EF7E-0D4E-BCA3-5266C94A3123}"/>
              </a:ext>
            </a:extLst>
          </p:cNvPr>
          <p:cNvSpPr txBox="1">
            <a:spLocks/>
          </p:cNvSpPr>
          <p:nvPr/>
        </p:nvSpPr>
        <p:spPr>
          <a:xfrm>
            <a:off x="228600" y="6410673"/>
            <a:ext cx="489095" cy="276999"/>
          </a:xfrm>
          <a:prstGeom prst="rect">
            <a:avLst/>
          </a:prstGeom>
          <a:noFill/>
        </p:spPr>
        <p:txBody>
          <a:bodyPr lIns="0" rIns="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0325" lvl="1" indent="0">
              <a:lnSpc>
                <a:spcPct val="100000"/>
              </a:lnSpc>
              <a:spcBef>
                <a:spcPts val="1200"/>
              </a:spcBef>
              <a:buFont typeface="Arial"/>
              <a:buNone/>
            </a:pPr>
            <a:r>
              <a:rPr lang="en-US" sz="1200">
                <a:solidFill>
                  <a:schemeClr val="bg1">
                    <a:lumMod val="50000"/>
                  </a:schemeClr>
                </a:solidFill>
              </a:rPr>
              <a:t>LO 2</a:t>
            </a:r>
            <a:endParaRPr lang="en-US" sz="1200" dirty="0">
              <a:solidFill>
                <a:schemeClr val="bg1">
                  <a:lumMod val="50000"/>
                </a:schemeClr>
              </a:solidFill>
            </a:endParaRPr>
          </a:p>
        </p:txBody>
      </p:sp>
      <p:sp>
        <p:nvSpPr>
          <p:cNvPr id="2" name="Rectangle 1">
            <a:extLst>
              <a:ext uri="{FF2B5EF4-FFF2-40B4-BE49-F238E27FC236}">
                <a16:creationId xmlns:a16="http://schemas.microsoft.com/office/drawing/2014/main" id="{0EDCCD6D-10F7-274D-80A1-1884C820C557}"/>
              </a:ext>
            </a:extLst>
          </p:cNvPr>
          <p:cNvSpPr/>
          <p:nvPr/>
        </p:nvSpPr>
        <p:spPr>
          <a:xfrm>
            <a:off x="228600" y="58996"/>
            <a:ext cx="7772400" cy="369332"/>
          </a:xfrm>
          <a:prstGeom prst="rect">
            <a:avLst/>
          </a:prstGeom>
        </p:spPr>
        <p:txBody>
          <a:bodyPr wrap="square">
            <a:spAutoFit/>
          </a:bodyPr>
          <a:lstStyle/>
          <a:p>
            <a:r>
              <a:rPr lang="en-US" b="1" dirty="0">
                <a:solidFill>
                  <a:srgbClr val="FFFFFF"/>
                </a:solidFill>
                <a:latin typeface="SourceSansPro"/>
              </a:rPr>
              <a:t>Accounting Across the Organization 	</a:t>
            </a:r>
            <a:r>
              <a:rPr lang="en-US" sz="1400" b="1" dirty="0">
                <a:solidFill>
                  <a:srgbClr val="FFFFFF"/>
                </a:solidFill>
                <a:latin typeface="SourceSansPro"/>
              </a:rPr>
              <a:t>Hain Celestial Group </a:t>
            </a:r>
            <a:endParaRPr lang="en-US" dirty="0">
              <a:effectLst/>
            </a:endParaRPr>
          </a:p>
        </p:txBody>
      </p:sp>
      <p:sp>
        <p:nvSpPr>
          <p:cNvPr id="11" name="Rectangle 10">
            <a:extLst>
              <a:ext uri="{FF2B5EF4-FFF2-40B4-BE49-F238E27FC236}">
                <a16:creationId xmlns:a16="http://schemas.microsoft.com/office/drawing/2014/main" id="{BEA24BC2-657E-804C-B1EF-7C29A5FF3E40}"/>
              </a:ext>
            </a:extLst>
          </p:cNvPr>
          <p:cNvSpPr/>
          <p:nvPr/>
        </p:nvSpPr>
        <p:spPr>
          <a:xfrm>
            <a:off x="312906" y="5791200"/>
            <a:ext cx="7230894" cy="338554"/>
          </a:xfrm>
          <a:prstGeom prst="rect">
            <a:avLst/>
          </a:prstGeom>
        </p:spPr>
        <p:txBody>
          <a:bodyPr wrap="square">
            <a:spAutoFit/>
          </a:bodyPr>
          <a:lstStyle/>
          <a:p>
            <a:r>
              <a:rPr lang="en-US" sz="1600" dirty="0">
                <a:solidFill>
                  <a:srgbClr val="262626"/>
                </a:solidFill>
                <a:latin typeface="Calibri" panose="020F0502020204030204" pitchFamily="34" charset="0"/>
                <a:cs typeface="Calibri" panose="020F0502020204030204" pitchFamily="34" charset="0"/>
              </a:rPr>
              <a:t>Answer and additional questions: See the book’s companion website.</a:t>
            </a:r>
            <a:endParaRPr lang="en-US" sz="1600" dirty="0">
              <a:latin typeface="Calibri" panose="020F0502020204030204" pitchFamily="34" charset="0"/>
              <a:cs typeface="Calibri" panose="020F0502020204030204" pitchFamily="34" charset="0"/>
            </a:endParaRPr>
          </a:p>
        </p:txBody>
      </p:sp>
      <p:pic>
        <p:nvPicPr>
          <p:cNvPr id="15" name="Picture 14">
            <a:extLst>
              <a:ext uri="{FF2B5EF4-FFF2-40B4-BE49-F238E27FC236}">
                <a16:creationId xmlns:a16="http://schemas.microsoft.com/office/drawing/2014/main" id="{75693162-D089-5D41-9A28-7E08C6BEC5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2108" y="1981199"/>
            <a:ext cx="1205692" cy="3357623"/>
          </a:xfrm>
          <a:prstGeom prst="rect">
            <a:avLst/>
          </a:prstGeom>
        </p:spPr>
      </p:pic>
      <p:pic>
        <p:nvPicPr>
          <p:cNvPr id="17" name="Picture 16">
            <a:extLst>
              <a:ext uri="{FF2B5EF4-FFF2-40B4-BE49-F238E27FC236}">
                <a16:creationId xmlns:a16="http://schemas.microsoft.com/office/drawing/2014/main" id="{7AEB2993-043B-C446-B394-14D6DF402C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67200" y="5265502"/>
            <a:ext cx="609600" cy="263236"/>
          </a:xfrm>
          <a:prstGeom prst="rect">
            <a:avLst/>
          </a:prstGeom>
        </p:spPr>
      </p:pic>
    </p:spTree>
    <p:extLst>
      <p:ext uri="{BB962C8B-B14F-4D97-AF65-F5344CB8AC3E}">
        <p14:creationId xmlns:p14="http://schemas.microsoft.com/office/powerpoint/2010/main" val="25729228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559E1D-F759-F048-BAA1-2D372AA1C1C0}"/>
              </a:ext>
            </a:extLst>
          </p:cNvPr>
          <p:cNvSpPr>
            <a:spLocks noGrp="1"/>
          </p:cNvSpPr>
          <p:nvPr>
            <p:ph type="sldNum" sz="quarter" idx="10"/>
          </p:nvPr>
        </p:nvSpPr>
        <p:spPr/>
        <p:txBody>
          <a:bodyPr/>
          <a:lstStyle/>
          <a:p>
            <a:fld id="{67B19427-F580-D146-B60E-4CADEE75497F}" type="slidenum">
              <a:rPr lang="en-US" smtClean="0"/>
              <a:pPr/>
              <a:t>28</a:t>
            </a:fld>
            <a:endParaRPr lang="en-US" dirty="0"/>
          </a:p>
        </p:txBody>
      </p:sp>
      <p:sp>
        <p:nvSpPr>
          <p:cNvPr id="4" name="Footer Placeholder 3">
            <a:extLst>
              <a:ext uri="{FF2B5EF4-FFF2-40B4-BE49-F238E27FC236}">
                <a16:creationId xmlns:a16="http://schemas.microsoft.com/office/drawing/2014/main" id="{9545A471-24E3-5747-95B9-672B82F73A43}"/>
              </a:ext>
            </a:extLst>
          </p:cNvPr>
          <p:cNvSpPr>
            <a:spLocks noGrp="1"/>
          </p:cNvSpPr>
          <p:nvPr>
            <p:ph type="ftr" sz="quarter" idx="11"/>
          </p:nvPr>
        </p:nvSpPr>
        <p:spPr/>
        <p:txBody>
          <a:bodyPr/>
          <a:lstStyle/>
          <a:p>
            <a:r>
              <a:rPr lang="en-US"/>
              <a:t>Copyright ©2019 John Wiley &amp; Son, Inc. </a:t>
            </a:r>
            <a:endParaRPr lang="en-US" dirty="0"/>
          </a:p>
        </p:txBody>
      </p:sp>
      <p:sp>
        <p:nvSpPr>
          <p:cNvPr id="5" name="Title 4">
            <a:extLst>
              <a:ext uri="{FF2B5EF4-FFF2-40B4-BE49-F238E27FC236}">
                <a16:creationId xmlns:a16="http://schemas.microsoft.com/office/drawing/2014/main" id="{9003D1DC-4880-E049-BDFC-78B58AA4C83F}"/>
              </a:ext>
            </a:extLst>
          </p:cNvPr>
          <p:cNvSpPr>
            <a:spLocks noGrp="1"/>
          </p:cNvSpPr>
          <p:nvPr>
            <p:ph type="title"/>
          </p:nvPr>
        </p:nvSpPr>
        <p:spPr>
          <a:xfrm>
            <a:off x="304800" y="762001"/>
            <a:ext cx="8534400" cy="646331"/>
          </a:xfrm>
        </p:spPr>
        <p:txBody>
          <a:bodyPr/>
          <a:lstStyle/>
          <a:p>
            <a:r>
              <a:rPr lang="en-US" b="1" dirty="0"/>
              <a:t>DO IT!  Recording Business Activities</a:t>
            </a:r>
          </a:p>
        </p:txBody>
      </p:sp>
      <p:sp>
        <p:nvSpPr>
          <p:cNvPr id="8" name="Rectangle 7">
            <a:extLst>
              <a:ext uri="{FF2B5EF4-FFF2-40B4-BE49-F238E27FC236}">
                <a16:creationId xmlns:a16="http://schemas.microsoft.com/office/drawing/2014/main" id="{035556CB-2E80-6441-815D-356906F6A81B}"/>
              </a:ext>
            </a:extLst>
          </p:cNvPr>
          <p:cNvSpPr/>
          <p:nvPr/>
        </p:nvSpPr>
        <p:spPr>
          <a:xfrm>
            <a:off x="406400" y="4191000"/>
            <a:ext cx="8331200" cy="1569660"/>
          </a:xfrm>
          <a:prstGeom prst="rect">
            <a:avLst/>
          </a:prstGeom>
        </p:spPr>
        <p:txBody>
          <a:bodyPr wrap="square">
            <a:spAutoFit/>
          </a:bodyPr>
          <a:lstStyle/>
          <a:p>
            <a:endParaRPr lang="en-US" b="1" dirty="0">
              <a:solidFill>
                <a:schemeClr val="accent2"/>
              </a:solidFill>
              <a:latin typeface="Calibri" panose="020F0502020204030204" pitchFamily="34" charset="0"/>
              <a:cs typeface="Calibri" panose="020F0502020204030204" pitchFamily="34" charset="0"/>
            </a:endParaRPr>
          </a:p>
          <a:p>
            <a:r>
              <a:rPr lang="en-US" sz="2400" b="1" dirty="0">
                <a:solidFill>
                  <a:schemeClr val="accent2"/>
                </a:solidFill>
                <a:latin typeface="Calibri" panose="020F0502020204030204" pitchFamily="34" charset="0"/>
                <a:cs typeface="Calibri" panose="020F0502020204030204" pitchFamily="34" charset="0"/>
              </a:rPr>
              <a:t>ACTION PLAN </a:t>
            </a:r>
            <a:endParaRPr lang="en-US" sz="2400" dirty="0">
              <a:solidFill>
                <a:schemeClr val="accent2"/>
              </a:solidFill>
              <a:latin typeface="Calibri" panose="020F0502020204030204" pitchFamily="34" charset="0"/>
              <a:cs typeface="Calibri" panose="020F0502020204030204" pitchFamily="34" charset="0"/>
            </a:endParaRPr>
          </a:p>
          <a:p>
            <a:pPr marL="285750" indent="-285750">
              <a:buClr>
                <a:schemeClr val="accent2"/>
              </a:buClr>
              <a:buFont typeface="Arial" panose="020B0604020202020204" pitchFamily="34" charset="0"/>
              <a:buChar char="•"/>
            </a:pPr>
            <a:r>
              <a:rPr lang="en-US" dirty="0"/>
              <a:t>Understand which activities need to be recorded and which</a:t>
            </a:r>
            <a:br>
              <a:rPr lang="en-US" dirty="0"/>
            </a:br>
            <a:r>
              <a:rPr lang="en-US" dirty="0"/>
              <a:t>do not. Any that have economic effect should be recorded in a journal. </a:t>
            </a:r>
          </a:p>
          <a:p>
            <a:pPr marL="285750" indent="-285750">
              <a:buClr>
                <a:schemeClr val="accent2"/>
              </a:buClr>
              <a:buFont typeface="Arial" panose="020B0604020202020204" pitchFamily="34" charset="0"/>
              <a:buChar char="•"/>
            </a:pPr>
            <a:r>
              <a:rPr lang="en-US" dirty="0"/>
              <a:t>Analyze the effects of transactions on asset, liability, and equity accounts. </a:t>
            </a:r>
            <a:r>
              <a:rPr lang="en-US" dirty="0">
                <a:solidFill>
                  <a:srgbClr val="262626"/>
                </a:solidFill>
                <a:latin typeface="Calibri" panose="020F0502020204030204" pitchFamily="34" charset="0"/>
                <a:cs typeface="Calibri" panose="020F0502020204030204" pitchFamily="34" charset="0"/>
              </a:rPr>
              <a:t> </a:t>
            </a:r>
            <a:endParaRPr lang="en-US" sz="800" dirty="0">
              <a:solidFill>
                <a:srgbClr val="262626"/>
              </a:solidFill>
              <a:effectLst/>
              <a:latin typeface="Calibri" panose="020F0502020204030204" pitchFamily="34" charset="0"/>
              <a:cs typeface="Calibri" panose="020F0502020204030204" pitchFamily="34" charset="0"/>
            </a:endParaRPr>
          </a:p>
        </p:txBody>
      </p:sp>
      <p:pic>
        <p:nvPicPr>
          <p:cNvPr id="10" name="Content Placeholder 9">
            <a:extLst>
              <a:ext uri="{FF2B5EF4-FFF2-40B4-BE49-F238E27FC236}">
                <a16:creationId xmlns:a16="http://schemas.microsoft.com/office/drawing/2014/main" id="{81C87E22-9B67-2946-8011-2C046A0E046E}"/>
              </a:ext>
            </a:extLst>
          </p:cNvPr>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406400" y="1550655"/>
            <a:ext cx="7766050" cy="2533689"/>
          </a:xfrm>
        </p:spPr>
      </p:pic>
      <p:sp>
        <p:nvSpPr>
          <p:cNvPr id="11" name="COB/LO">
            <a:extLst>
              <a:ext uri="{FF2B5EF4-FFF2-40B4-BE49-F238E27FC236}">
                <a16:creationId xmlns:a16="http://schemas.microsoft.com/office/drawing/2014/main" id="{BC603F4B-19A5-3440-895B-83F624D4CFC7}"/>
              </a:ext>
            </a:extLst>
          </p:cNvPr>
          <p:cNvSpPr txBox="1">
            <a:spLocks/>
          </p:cNvSpPr>
          <p:nvPr/>
        </p:nvSpPr>
        <p:spPr>
          <a:xfrm>
            <a:off x="228600" y="6410673"/>
            <a:ext cx="489095" cy="276999"/>
          </a:xfrm>
          <a:prstGeom prst="rect">
            <a:avLst/>
          </a:prstGeom>
          <a:noFill/>
        </p:spPr>
        <p:txBody>
          <a:bodyPr lIns="0" rIns="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0325" lvl="1" indent="0">
              <a:lnSpc>
                <a:spcPct val="100000"/>
              </a:lnSpc>
              <a:spcBef>
                <a:spcPts val="1200"/>
              </a:spcBef>
              <a:buFont typeface="Arial"/>
              <a:buNone/>
            </a:pPr>
            <a:r>
              <a:rPr lang="en-US" sz="1200">
                <a:solidFill>
                  <a:schemeClr val="bg1">
                    <a:lumMod val="50000"/>
                  </a:schemeClr>
                </a:solidFill>
              </a:rPr>
              <a:t>LO 2</a:t>
            </a:r>
            <a:endParaRPr lang="en-US" sz="1200" dirty="0">
              <a:solidFill>
                <a:schemeClr val="bg1">
                  <a:lumMod val="50000"/>
                </a:schemeClr>
              </a:solidFill>
            </a:endParaRPr>
          </a:p>
        </p:txBody>
      </p:sp>
    </p:spTree>
    <p:extLst>
      <p:ext uri="{BB962C8B-B14F-4D97-AF65-F5344CB8AC3E}">
        <p14:creationId xmlns:p14="http://schemas.microsoft.com/office/powerpoint/2010/main" val="488291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559E1D-F759-F048-BAA1-2D372AA1C1C0}"/>
              </a:ext>
            </a:extLst>
          </p:cNvPr>
          <p:cNvSpPr>
            <a:spLocks noGrp="1"/>
          </p:cNvSpPr>
          <p:nvPr>
            <p:ph type="sldNum" sz="quarter" idx="10"/>
          </p:nvPr>
        </p:nvSpPr>
        <p:spPr/>
        <p:txBody>
          <a:bodyPr/>
          <a:lstStyle/>
          <a:p>
            <a:fld id="{67B19427-F580-D146-B60E-4CADEE75497F}" type="slidenum">
              <a:rPr lang="en-US" smtClean="0"/>
              <a:pPr/>
              <a:t>29</a:t>
            </a:fld>
            <a:endParaRPr lang="en-US" dirty="0"/>
          </a:p>
        </p:txBody>
      </p:sp>
      <p:sp>
        <p:nvSpPr>
          <p:cNvPr id="4" name="Footer Placeholder 3">
            <a:extLst>
              <a:ext uri="{FF2B5EF4-FFF2-40B4-BE49-F238E27FC236}">
                <a16:creationId xmlns:a16="http://schemas.microsoft.com/office/drawing/2014/main" id="{9545A471-24E3-5747-95B9-672B82F73A43}"/>
              </a:ext>
            </a:extLst>
          </p:cNvPr>
          <p:cNvSpPr>
            <a:spLocks noGrp="1"/>
          </p:cNvSpPr>
          <p:nvPr>
            <p:ph type="ftr" sz="quarter" idx="11"/>
          </p:nvPr>
        </p:nvSpPr>
        <p:spPr/>
        <p:txBody>
          <a:bodyPr/>
          <a:lstStyle/>
          <a:p>
            <a:r>
              <a:rPr lang="en-US"/>
              <a:t>Copyright ©2019 John Wiley &amp; Son, Inc. </a:t>
            </a:r>
            <a:endParaRPr lang="en-US" dirty="0"/>
          </a:p>
        </p:txBody>
      </p:sp>
      <p:sp>
        <p:nvSpPr>
          <p:cNvPr id="5" name="Title 4">
            <a:extLst>
              <a:ext uri="{FF2B5EF4-FFF2-40B4-BE49-F238E27FC236}">
                <a16:creationId xmlns:a16="http://schemas.microsoft.com/office/drawing/2014/main" id="{9003D1DC-4880-E049-BDFC-78B58AA4C83F}"/>
              </a:ext>
            </a:extLst>
          </p:cNvPr>
          <p:cNvSpPr>
            <a:spLocks noGrp="1"/>
          </p:cNvSpPr>
          <p:nvPr>
            <p:ph type="title"/>
          </p:nvPr>
        </p:nvSpPr>
        <p:spPr>
          <a:xfrm>
            <a:off x="304800" y="762001"/>
            <a:ext cx="8534400" cy="646331"/>
          </a:xfrm>
        </p:spPr>
        <p:txBody>
          <a:bodyPr/>
          <a:lstStyle/>
          <a:p>
            <a:r>
              <a:rPr lang="en-US" b="1" dirty="0"/>
              <a:t>DO IT! Recording Business Activities</a:t>
            </a:r>
          </a:p>
        </p:txBody>
      </p:sp>
      <p:sp>
        <p:nvSpPr>
          <p:cNvPr id="10" name="Content Placeholder 9">
            <a:extLst>
              <a:ext uri="{FF2B5EF4-FFF2-40B4-BE49-F238E27FC236}">
                <a16:creationId xmlns:a16="http://schemas.microsoft.com/office/drawing/2014/main" id="{1AE7985C-C8ED-B849-BA42-ED627D39A7F7}"/>
              </a:ext>
            </a:extLst>
          </p:cNvPr>
          <p:cNvSpPr>
            <a:spLocks noGrp="1"/>
          </p:cNvSpPr>
          <p:nvPr>
            <p:ph sz="quarter" idx="15"/>
          </p:nvPr>
        </p:nvSpPr>
        <p:spPr>
          <a:xfrm>
            <a:off x="284205" y="1430986"/>
            <a:ext cx="8534400" cy="1866425"/>
          </a:xfrm>
        </p:spPr>
        <p:txBody>
          <a:bodyPr/>
          <a:lstStyle/>
          <a:p>
            <a:r>
              <a:rPr lang="en-US" sz="2800" b="1" dirty="0">
                <a:solidFill>
                  <a:schemeClr val="accent2"/>
                </a:solidFill>
              </a:rPr>
              <a:t>Solution</a:t>
            </a:r>
          </a:p>
          <a:p>
            <a:endParaRPr lang="en-US" sz="2800" b="1" dirty="0">
              <a:solidFill>
                <a:schemeClr val="accent2"/>
              </a:solidFill>
            </a:endParaRPr>
          </a:p>
          <a:p>
            <a:endParaRPr lang="en-US" sz="2800" dirty="0"/>
          </a:p>
          <a:p>
            <a:endParaRPr lang="en-US" sz="2800" b="1" dirty="0">
              <a:solidFill>
                <a:schemeClr val="accent2"/>
              </a:solidFill>
            </a:endParaRPr>
          </a:p>
        </p:txBody>
      </p:sp>
      <p:pic>
        <p:nvPicPr>
          <p:cNvPr id="6" name="Picture 5">
            <a:extLst>
              <a:ext uri="{FF2B5EF4-FFF2-40B4-BE49-F238E27FC236}">
                <a16:creationId xmlns:a16="http://schemas.microsoft.com/office/drawing/2014/main" id="{F4A19E1C-2B1B-0342-B0CC-A98FE73BC4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814" y="2200402"/>
            <a:ext cx="7988300" cy="3289300"/>
          </a:xfrm>
          <a:prstGeom prst="rect">
            <a:avLst/>
          </a:prstGeom>
        </p:spPr>
      </p:pic>
      <p:sp>
        <p:nvSpPr>
          <p:cNvPr id="8" name="COB/LO">
            <a:extLst>
              <a:ext uri="{FF2B5EF4-FFF2-40B4-BE49-F238E27FC236}">
                <a16:creationId xmlns:a16="http://schemas.microsoft.com/office/drawing/2014/main" id="{DECF331A-EF7E-0D4E-BCA3-5266C94A3123}"/>
              </a:ext>
            </a:extLst>
          </p:cNvPr>
          <p:cNvSpPr txBox="1">
            <a:spLocks/>
          </p:cNvSpPr>
          <p:nvPr/>
        </p:nvSpPr>
        <p:spPr>
          <a:xfrm>
            <a:off x="228600" y="6410673"/>
            <a:ext cx="489095" cy="276999"/>
          </a:xfrm>
          <a:prstGeom prst="rect">
            <a:avLst/>
          </a:prstGeom>
          <a:noFill/>
        </p:spPr>
        <p:txBody>
          <a:bodyPr lIns="0" rIns="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0325" lvl="1" indent="0">
              <a:lnSpc>
                <a:spcPct val="100000"/>
              </a:lnSpc>
              <a:spcBef>
                <a:spcPts val="1200"/>
              </a:spcBef>
              <a:buFont typeface="Arial"/>
              <a:buNone/>
            </a:pPr>
            <a:r>
              <a:rPr lang="en-US" sz="1200">
                <a:solidFill>
                  <a:schemeClr val="bg1">
                    <a:lumMod val="50000"/>
                  </a:schemeClr>
                </a:solidFill>
              </a:rPr>
              <a:t>LO 2</a:t>
            </a:r>
            <a:endParaRPr lang="en-US" sz="1200" dirty="0">
              <a:solidFill>
                <a:schemeClr val="bg1">
                  <a:lumMod val="50000"/>
                </a:schemeClr>
              </a:solidFill>
            </a:endParaRPr>
          </a:p>
        </p:txBody>
      </p:sp>
    </p:spTree>
    <p:extLst>
      <p:ext uri="{BB962C8B-B14F-4D97-AF65-F5344CB8AC3E}">
        <p14:creationId xmlns:p14="http://schemas.microsoft.com/office/powerpoint/2010/main" val="429334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32357"/>
            <a:ext cx="8534400" cy="646331"/>
          </a:xfrm>
          <a:prstGeom prst="rect">
            <a:avLst/>
          </a:prstGeom>
        </p:spPr>
        <p:txBody>
          <a:bodyPr>
            <a:spAutoFit/>
          </a:bodyPr>
          <a:lstStyle/>
          <a:p>
            <a:r>
              <a:rPr lang="en-US" sz="4000" b="1" dirty="0">
                <a:solidFill>
                  <a:srgbClr val="990000"/>
                </a:solidFill>
                <a:ea typeface="Source Sans Pro" charset="0"/>
              </a:rPr>
              <a:t>Chapter Outline</a:t>
            </a:r>
          </a:p>
        </p:txBody>
      </p:sp>
      <p:sp>
        <p:nvSpPr>
          <p:cNvPr id="6" name="Slide Number Placeholder "/>
          <p:cNvSpPr>
            <a:spLocks noGrp="1"/>
          </p:cNvSpPr>
          <p:nvPr>
            <p:ph type="sldNum" sz="quarter" idx="10"/>
          </p:nvPr>
        </p:nvSpPr>
        <p:spPr/>
        <p:txBody>
          <a:bodyPr/>
          <a:lstStyle/>
          <a:p>
            <a:fld id="{67B19427-F580-D146-B60E-4CADEE75497F}" type="slidenum">
              <a:rPr lang="en-US" smtClean="0"/>
              <a:pPr/>
              <a:t>3</a:t>
            </a:fld>
            <a:endParaRPr lang="en-US" dirty="0"/>
          </a:p>
        </p:txBody>
      </p:sp>
      <p:sp>
        <p:nvSpPr>
          <p:cNvPr id="7" name="Footer Placeholder "/>
          <p:cNvSpPr>
            <a:spLocks noGrp="1"/>
          </p:cNvSpPr>
          <p:nvPr>
            <p:ph type="ftr" sz="quarter" idx="11"/>
          </p:nvPr>
        </p:nvSpPr>
        <p:spPr/>
        <p:txBody>
          <a:bodyPr/>
          <a:lstStyle/>
          <a:p>
            <a:r>
              <a:rPr lang="en-US" dirty="0"/>
              <a:t>Copyright ©2019 John Wiley &amp; Son, Inc. </a:t>
            </a:r>
          </a:p>
        </p:txBody>
      </p:sp>
      <p:pic>
        <p:nvPicPr>
          <p:cNvPr id="9" name="Content Placeholder 8">
            <a:extLst>
              <a:ext uri="{FF2B5EF4-FFF2-40B4-BE49-F238E27FC236}">
                <a16:creationId xmlns:a16="http://schemas.microsoft.com/office/drawing/2014/main" id="{02EC182C-8B1C-F046-BF0F-ECE1990D069C}"/>
              </a:ext>
            </a:extLst>
          </p:cNvPr>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381000" y="1371600"/>
            <a:ext cx="7977163" cy="4495800"/>
          </a:xfrm>
        </p:spPr>
      </p:pic>
    </p:spTree>
    <p:extLst>
      <p:ext uri="{BB962C8B-B14F-4D97-AF65-F5344CB8AC3E}">
        <p14:creationId xmlns:p14="http://schemas.microsoft.com/office/powerpoint/2010/main" val="1064580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p:cNvSpPr>
            <a:spLocks noGrp="1"/>
          </p:cNvSpPr>
          <p:nvPr>
            <p:ph type="title"/>
          </p:nvPr>
        </p:nvSpPr>
        <p:spPr>
          <a:xfrm>
            <a:off x="304800" y="1828800"/>
            <a:ext cx="8534400" cy="2667000"/>
          </a:xfrm>
          <a:prstGeom prst="rect">
            <a:avLst/>
          </a:prstGeom>
        </p:spPr>
        <p:txBody>
          <a:bodyPr>
            <a:noAutofit/>
          </a:bodyPr>
          <a:lstStyle/>
          <a:p>
            <a:pPr>
              <a:lnSpc>
                <a:spcPct val="100000"/>
              </a:lnSpc>
              <a:spcBef>
                <a:spcPts val="600"/>
              </a:spcBef>
            </a:pPr>
            <a:r>
              <a:rPr lang="en-IN" b="1" dirty="0">
                <a:solidFill>
                  <a:srgbClr val="931B21"/>
                </a:solidFill>
              </a:rPr>
              <a:t>Learning Objective 3</a:t>
            </a:r>
            <a:br>
              <a:rPr lang="en-IN" b="1" dirty="0">
                <a:solidFill>
                  <a:srgbClr val="931B21"/>
                </a:solidFill>
              </a:rPr>
            </a:br>
            <a:r>
              <a:rPr lang="en-US" b="1" dirty="0">
                <a:solidFill>
                  <a:schemeClr val="accent1"/>
                </a:solidFill>
              </a:rPr>
              <a:t>Explain how a ledger and posting help in the recording process. </a:t>
            </a:r>
            <a:br>
              <a:rPr lang="en-US" b="1" dirty="0">
                <a:solidFill>
                  <a:schemeClr val="accent1"/>
                </a:solidFill>
              </a:rPr>
            </a:br>
            <a:endParaRPr lang="en-US" b="1" dirty="0">
              <a:solidFill>
                <a:schemeClr val="accent1"/>
              </a:solidFill>
            </a:endParaRPr>
          </a:p>
        </p:txBody>
      </p:sp>
      <p:sp>
        <p:nvSpPr>
          <p:cNvPr id="5" name="Slide Number Placeholder "/>
          <p:cNvSpPr>
            <a:spLocks noGrp="1"/>
          </p:cNvSpPr>
          <p:nvPr>
            <p:ph type="sldNum" sz="quarter" idx="10"/>
          </p:nvPr>
        </p:nvSpPr>
        <p:spPr/>
        <p:txBody>
          <a:bodyPr/>
          <a:lstStyle/>
          <a:p>
            <a:fld id="{67B19427-F580-D146-B60E-4CADEE75497F}" type="slidenum">
              <a:rPr lang="en-US" smtClean="0"/>
              <a:pPr/>
              <a:t>30</a:t>
            </a:fld>
            <a:endParaRPr lang="en-US" dirty="0"/>
          </a:p>
        </p:txBody>
      </p:sp>
      <p:sp>
        <p:nvSpPr>
          <p:cNvPr id="6" name="Footer Placeholder "/>
          <p:cNvSpPr>
            <a:spLocks noGrp="1"/>
          </p:cNvSpPr>
          <p:nvPr>
            <p:ph type="ftr" sz="quarter" idx="11"/>
          </p:nvPr>
        </p:nvSpPr>
        <p:spPr/>
        <p:txBody>
          <a:bodyPr/>
          <a:lstStyle/>
          <a:p>
            <a:r>
              <a:rPr lang="en-US" dirty="0"/>
              <a:t>Copyright ©2019 John Wiley &amp; Sons, Inc. </a:t>
            </a:r>
          </a:p>
        </p:txBody>
      </p:sp>
      <p:sp>
        <p:nvSpPr>
          <p:cNvPr id="7"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3</a:t>
            </a:r>
          </a:p>
        </p:txBody>
      </p:sp>
    </p:spTree>
    <p:extLst>
      <p:ext uri="{BB962C8B-B14F-4D97-AF65-F5344CB8AC3E}">
        <p14:creationId xmlns:p14="http://schemas.microsoft.com/office/powerpoint/2010/main" val="12149886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52400" y="762000"/>
            <a:ext cx="8839200" cy="646331"/>
          </a:xfrm>
          <a:prstGeom prst="rect">
            <a:avLst/>
          </a:prstGeom>
        </p:spPr>
        <p:txBody>
          <a:bodyPr wrap="square">
            <a:spAutoFit/>
          </a:bodyPr>
          <a:lstStyle/>
          <a:p>
            <a:r>
              <a:rPr lang="en-US" sz="4000" b="1" dirty="0">
                <a:solidFill>
                  <a:schemeClr val="accent1"/>
                </a:solidFill>
              </a:rPr>
              <a:t>The Ledger and Posting</a:t>
            </a:r>
            <a:endParaRPr lang="en-US" sz="4000" dirty="0">
              <a:solidFill>
                <a:schemeClr val="accent1"/>
              </a:solidFill>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31</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3</a:t>
            </a:r>
          </a:p>
        </p:txBody>
      </p:sp>
      <p:pic>
        <p:nvPicPr>
          <p:cNvPr id="10" name="Picture 9">
            <a:extLst>
              <a:ext uri="{FF2B5EF4-FFF2-40B4-BE49-F238E27FC236}">
                <a16:creationId xmlns:a16="http://schemas.microsoft.com/office/drawing/2014/main" id="{B11E5116-5793-744B-9D87-7369FF9189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905000"/>
            <a:ext cx="8458200" cy="1002913"/>
          </a:xfrm>
          <a:prstGeom prst="rect">
            <a:avLst/>
          </a:prstGeom>
        </p:spPr>
      </p:pic>
      <p:sp>
        <p:nvSpPr>
          <p:cNvPr id="11" name="TextBox 10">
            <a:extLst>
              <a:ext uri="{FF2B5EF4-FFF2-40B4-BE49-F238E27FC236}">
                <a16:creationId xmlns:a16="http://schemas.microsoft.com/office/drawing/2014/main" id="{BCA83BDA-9301-FD4A-8550-FAA1E58AFBC8}"/>
              </a:ext>
            </a:extLst>
          </p:cNvPr>
          <p:cNvSpPr txBox="1"/>
          <p:nvPr/>
        </p:nvSpPr>
        <p:spPr>
          <a:xfrm>
            <a:off x="228600" y="3263170"/>
            <a:ext cx="8458199" cy="3600986"/>
          </a:xfrm>
          <a:prstGeom prst="rect">
            <a:avLst/>
          </a:prstGeom>
          <a:noFill/>
        </p:spPr>
        <p:txBody>
          <a:bodyPr wrap="square" rtlCol="0">
            <a:spAutoFit/>
          </a:bodyPr>
          <a:lstStyle/>
          <a:p>
            <a:r>
              <a:rPr lang="en-US" sz="2400" b="1" dirty="0">
                <a:solidFill>
                  <a:schemeClr val="accent1"/>
                </a:solidFill>
              </a:rPr>
              <a:t>Ledger</a:t>
            </a:r>
            <a:r>
              <a:rPr lang="en-US" sz="2400" dirty="0">
                <a:solidFill>
                  <a:schemeClr val="accent1"/>
                </a:solidFill>
              </a:rPr>
              <a:t>: </a:t>
            </a:r>
            <a:r>
              <a:rPr lang="en-US" sz="2400" dirty="0"/>
              <a:t>The entire group of accounts maintained by a company. </a:t>
            </a:r>
          </a:p>
          <a:p>
            <a:endParaRPr lang="en-US" sz="2400" dirty="0"/>
          </a:p>
          <a:p>
            <a:r>
              <a:rPr lang="en-US" sz="2400" dirty="0"/>
              <a:t>Provides the balance in each of the accounts as well as keeps track of changes in these balances. </a:t>
            </a:r>
          </a:p>
          <a:p>
            <a:endParaRPr lang="en-US" sz="2400" dirty="0"/>
          </a:p>
          <a:p>
            <a:r>
              <a:rPr lang="en-US" sz="2400" dirty="0"/>
              <a:t>Companies may use various kinds of ledgers, but every company has a </a:t>
            </a:r>
            <a:r>
              <a:rPr lang="en-US" sz="2400" b="1" dirty="0">
                <a:solidFill>
                  <a:schemeClr val="accent1"/>
                </a:solidFill>
              </a:rPr>
              <a:t>general ledger</a:t>
            </a:r>
            <a:r>
              <a:rPr lang="en-US" sz="2400" dirty="0"/>
              <a:t>. </a:t>
            </a:r>
          </a:p>
          <a:p>
            <a:endParaRPr lang="en-US" sz="2400" dirty="0"/>
          </a:p>
          <a:p>
            <a:endParaRPr lang="en-US" dirty="0"/>
          </a:p>
          <a:p>
            <a:endParaRPr lang="en-US" dirty="0"/>
          </a:p>
        </p:txBody>
      </p:sp>
    </p:spTree>
    <p:extLst>
      <p:ext uri="{BB962C8B-B14F-4D97-AF65-F5344CB8AC3E}">
        <p14:creationId xmlns:p14="http://schemas.microsoft.com/office/powerpoint/2010/main" val="38319767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52400" y="762000"/>
            <a:ext cx="8839200" cy="646331"/>
          </a:xfrm>
          <a:prstGeom prst="rect">
            <a:avLst/>
          </a:prstGeom>
        </p:spPr>
        <p:txBody>
          <a:bodyPr wrap="square">
            <a:spAutoFit/>
          </a:bodyPr>
          <a:lstStyle/>
          <a:p>
            <a:r>
              <a:rPr lang="en-US" sz="4000" b="1" dirty="0">
                <a:solidFill>
                  <a:schemeClr val="accent2"/>
                </a:solidFill>
                <a:latin typeface="Calibri" panose="020F0502020204030204" pitchFamily="34" charset="0"/>
                <a:cs typeface="Calibri" panose="020F0502020204030204" pitchFamily="34" charset="0"/>
              </a:rPr>
              <a:t>The </a:t>
            </a:r>
            <a:r>
              <a:rPr lang="en-US" sz="4000" b="1" dirty="0" smtClean="0">
                <a:solidFill>
                  <a:schemeClr val="accent2"/>
                </a:solidFill>
                <a:latin typeface="Calibri" panose="020F0502020204030204" pitchFamily="34" charset="0"/>
                <a:cs typeface="Calibri" panose="020F0502020204030204" pitchFamily="34" charset="0"/>
              </a:rPr>
              <a:t>Ledger </a:t>
            </a:r>
            <a:r>
              <a:rPr lang="ko-KR" altLang="en-US" sz="4000" b="1" dirty="0" smtClean="0">
                <a:solidFill>
                  <a:schemeClr val="accent2"/>
                </a:solidFill>
                <a:latin typeface="Calibri" panose="020F0502020204030204" pitchFamily="34" charset="0"/>
                <a:cs typeface="Calibri" panose="020F0502020204030204" pitchFamily="34" charset="0"/>
              </a:rPr>
              <a:t>원장</a:t>
            </a:r>
            <a:endParaRPr lang="en-US" sz="4000" dirty="0">
              <a:solidFill>
                <a:schemeClr val="accent2"/>
              </a:solidFill>
              <a:latin typeface="Calibri" panose="020F0502020204030204" pitchFamily="34" charset="0"/>
              <a:cs typeface="Calibri" panose="020F0502020204030204" pitchFamily="34" charset="0"/>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32</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3</a:t>
            </a:r>
          </a:p>
        </p:txBody>
      </p:sp>
      <p:sp>
        <p:nvSpPr>
          <p:cNvPr id="11" name="TextBox 10">
            <a:extLst>
              <a:ext uri="{FF2B5EF4-FFF2-40B4-BE49-F238E27FC236}">
                <a16:creationId xmlns:a16="http://schemas.microsoft.com/office/drawing/2014/main" id="{BCA83BDA-9301-FD4A-8550-FAA1E58AFBC8}"/>
              </a:ext>
            </a:extLst>
          </p:cNvPr>
          <p:cNvSpPr txBox="1"/>
          <p:nvPr/>
        </p:nvSpPr>
        <p:spPr>
          <a:xfrm>
            <a:off x="228600" y="3263170"/>
            <a:ext cx="8458199" cy="646331"/>
          </a:xfrm>
          <a:prstGeom prst="rect">
            <a:avLst/>
          </a:prstGeom>
          <a:noFill/>
        </p:spPr>
        <p:txBody>
          <a:bodyPr wrap="square" rtlCol="0">
            <a:spAutoFit/>
          </a:bodyPr>
          <a:lstStyle/>
          <a:p>
            <a:endParaRPr lang="en-US" dirty="0"/>
          </a:p>
          <a:p>
            <a:endParaRPr lang="en-US" dirty="0"/>
          </a:p>
        </p:txBody>
      </p:sp>
      <p:sp>
        <p:nvSpPr>
          <p:cNvPr id="3" name="Rectangle 2">
            <a:extLst>
              <a:ext uri="{FF2B5EF4-FFF2-40B4-BE49-F238E27FC236}">
                <a16:creationId xmlns:a16="http://schemas.microsoft.com/office/drawing/2014/main" id="{1E44EE38-6BDB-7242-8E03-2FE67470760A}"/>
              </a:ext>
            </a:extLst>
          </p:cNvPr>
          <p:cNvSpPr/>
          <p:nvPr/>
        </p:nvSpPr>
        <p:spPr>
          <a:xfrm>
            <a:off x="228600" y="1524000"/>
            <a:ext cx="4948278" cy="523220"/>
          </a:xfrm>
          <a:prstGeom prst="rect">
            <a:avLst/>
          </a:prstGeom>
        </p:spPr>
        <p:txBody>
          <a:bodyPr wrap="none">
            <a:spAutoFit/>
          </a:bodyPr>
          <a:lstStyle/>
          <a:p>
            <a:r>
              <a:rPr lang="en-US" sz="2800" b="1" dirty="0">
                <a:solidFill>
                  <a:schemeClr val="accent1"/>
                </a:solidFill>
              </a:rPr>
              <a:t>The General </a:t>
            </a:r>
            <a:r>
              <a:rPr lang="en-US" sz="2800" b="1" dirty="0" smtClean="0">
                <a:solidFill>
                  <a:schemeClr val="accent1"/>
                </a:solidFill>
              </a:rPr>
              <a:t>Ledger </a:t>
            </a:r>
            <a:r>
              <a:rPr lang="ko-KR" altLang="en-US" sz="2800" b="1" dirty="0" smtClean="0">
                <a:solidFill>
                  <a:schemeClr val="accent1"/>
                </a:solidFill>
              </a:rPr>
              <a:t>총계정원장</a:t>
            </a:r>
            <a:endParaRPr lang="en-US" sz="2800" dirty="0"/>
          </a:p>
        </p:txBody>
      </p:sp>
      <p:pic>
        <p:nvPicPr>
          <p:cNvPr id="7" name="Picture 6">
            <a:extLst>
              <a:ext uri="{FF2B5EF4-FFF2-40B4-BE49-F238E27FC236}">
                <a16:creationId xmlns:a16="http://schemas.microsoft.com/office/drawing/2014/main" id="{B18A5CA0-F2C9-1849-A6D1-125A6054D4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919" y="1972377"/>
            <a:ext cx="8645992" cy="3361623"/>
          </a:xfrm>
          <a:prstGeom prst="rect">
            <a:avLst/>
          </a:prstGeom>
        </p:spPr>
      </p:pic>
      <p:pic>
        <p:nvPicPr>
          <p:cNvPr id="12" name="Picture 11">
            <a:extLst>
              <a:ext uri="{FF2B5EF4-FFF2-40B4-BE49-F238E27FC236}">
                <a16:creationId xmlns:a16="http://schemas.microsoft.com/office/drawing/2014/main" id="{352148BB-0DCC-4D41-B33E-89A7F046A8F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494" y="5334000"/>
            <a:ext cx="1370120" cy="718974"/>
          </a:xfrm>
          <a:prstGeom prst="rect">
            <a:avLst/>
          </a:prstGeom>
        </p:spPr>
      </p:pic>
    </p:spTree>
    <p:extLst>
      <p:ext uri="{BB962C8B-B14F-4D97-AF65-F5344CB8AC3E}">
        <p14:creationId xmlns:p14="http://schemas.microsoft.com/office/powerpoint/2010/main" val="15944461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559E1D-F759-F048-BAA1-2D372AA1C1C0}"/>
              </a:ext>
            </a:extLst>
          </p:cNvPr>
          <p:cNvSpPr>
            <a:spLocks noGrp="1"/>
          </p:cNvSpPr>
          <p:nvPr>
            <p:ph type="sldNum" sz="quarter" idx="10"/>
          </p:nvPr>
        </p:nvSpPr>
        <p:spPr/>
        <p:txBody>
          <a:bodyPr/>
          <a:lstStyle/>
          <a:p>
            <a:fld id="{67B19427-F580-D146-B60E-4CADEE75497F}" type="slidenum">
              <a:rPr lang="en-US" smtClean="0"/>
              <a:pPr/>
              <a:t>33</a:t>
            </a:fld>
            <a:endParaRPr lang="en-US" dirty="0"/>
          </a:p>
        </p:txBody>
      </p:sp>
      <p:sp>
        <p:nvSpPr>
          <p:cNvPr id="4" name="Footer Placeholder 3">
            <a:extLst>
              <a:ext uri="{FF2B5EF4-FFF2-40B4-BE49-F238E27FC236}">
                <a16:creationId xmlns:a16="http://schemas.microsoft.com/office/drawing/2014/main" id="{9545A471-24E3-5747-95B9-672B82F73A43}"/>
              </a:ext>
            </a:extLst>
          </p:cNvPr>
          <p:cNvSpPr>
            <a:spLocks noGrp="1"/>
          </p:cNvSpPr>
          <p:nvPr>
            <p:ph type="ftr" sz="quarter" idx="11"/>
          </p:nvPr>
        </p:nvSpPr>
        <p:spPr/>
        <p:txBody>
          <a:bodyPr/>
          <a:lstStyle/>
          <a:p>
            <a:r>
              <a:rPr lang="en-US"/>
              <a:t>Copyright ©2019 John Wiley &amp; Son, Inc. </a:t>
            </a:r>
            <a:endParaRPr lang="en-US" dirty="0"/>
          </a:p>
        </p:txBody>
      </p:sp>
      <p:sp>
        <p:nvSpPr>
          <p:cNvPr id="5" name="Title 4">
            <a:extLst>
              <a:ext uri="{FF2B5EF4-FFF2-40B4-BE49-F238E27FC236}">
                <a16:creationId xmlns:a16="http://schemas.microsoft.com/office/drawing/2014/main" id="{9003D1DC-4880-E049-BDFC-78B58AA4C83F}"/>
              </a:ext>
            </a:extLst>
          </p:cNvPr>
          <p:cNvSpPr>
            <a:spLocks noGrp="1"/>
          </p:cNvSpPr>
          <p:nvPr>
            <p:ph type="title"/>
          </p:nvPr>
        </p:nvSpPr>
        <p:spPr>
          <a:xfrm>
            <a:off x="304800" y="762001"/>
            <a:ext cx="8382000" cy="2585323"/>
          </a:xfrm>
        </p:spPr>
        <p:txBody>
          <a:bodyPr/>
          <a:lstStyle/>
          <a:p>
            <a:r>
              <a:rPr lang="en-US" sz="2800" b="1" dirty="0"/>
              <a:t>A convenient overstatement.</a:t>
            </a:r>
            <a:r>
              <a:rPr lang="en-US" sz="2400" b="1" dirty="0">
                <a:solidFill>
                  <a:schemeClr val="tx1"/>
                </a:solidFill>
              </a:rPr>
              <a:t/>
            </a:r>
            <a:br>
              <a:rPr lang="en-US" sz="2400" b="1" dirty="0">
                <a:solidFill>
                  <a:schemeClr val="tx1"/>
                </a:solidFill>
              </a:rPr>
            </a:br>
            <a:r>
              <a:rPr lang="en-US" sz="2400" b="1" dirty="0">
                <a:solidFill>
                  <a:schemeClr val="tx1"/>
                </a:solidFill>
              </a:rPr>
              <a:t>What incentives might employees have had to overstate the value of these investment securities on the company’s financial statements? </a:t>
            </a:r>
            <a:r>
              <a:rPr lang="en-US" sz="2400" dirty="0"/>
              <a:t/>
            </a:r>
            <a:br>
              <a:rPr lang="en-US" sz="2400" dirty="0"/>
            </a:br>
            <a:r>
              <a:rPr lang="en-US" dirty="0">
                <a:solidFill>
                  <a:schemeClr val="tx1"/>
                </a:solidFill>
              </a:rPr>
              <a:t/>
            </a:r>
            <a:br>
              <a:rPr lang="en-US" dirty="0">
                <a:solidFill>
                  <a:schemeClr val="tx1"/>
                </a:solidFill>
              </a:rPr>
            </a:br>
            <a:endParaRPr lang="en-US" b="1" dirty="0">
              <a:solidFill>
                <a:schemeClr val="tx1"/>
              </a:solidFill>
            </a:endParaRPr>
          </a:p>
        </p:txBody>
      </p:sp>
      <p:sp>
        <p:nvSpPr>
          <p:cNvPr id="8" name="COB/LO">
            <a:extLst>
              <a:ext uri="{FF2B5EF4-FFF2-40B4-BE49-F238E27FC236}">
                <a16:creationId xmlns:a16="http://schemas.microsoft.com/office/drawing/2014/main" id="{DECF331A-EF7E-0D4E-BCA3-5266C94A3123}"/>
              </a:ext>
            </a:extLst>
          </p:cNvPr>
          <p:cNvSpPr txBox="1">
            <a:spLocks/>
          </p:cNvSpPr>
          <p:nvPr/>
        </p:nvSpPr>
        <p:spPr>
          <a:xfrm>
            <a:off x="228600" y="6410673"/>
            <a:ext cx="489095" cy="276999"/>
          </a:xfrm>
          <a:prstGeom prst="rect">
            <a:avLst/>
          </a:prstGeom>
          <a:noFill/>
        </p:spPr>
        <p:txBody>
          <a:bodyPr lIns="0" rIns="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0325" lvl="1" indent="0">
              <a:lnSpc>
                <a:spcPct val="100000"/>
              </a:lnSpc>
              <a:spcBef>
                <a:spcPts val="1200"/>
              </a:spcBef>
              <a:buFont typeface="Arial"/>
              <a:buNone/>
            </a:pPr>
            <a:r>
              <a:rPr lang="en-US" sz="1200" dirty="0">
                <a:solidFill>
                  <a:schemeClr val="bg1">
                    <a:lumMod val="50000"/>
                  </a:schemeClr>
                </a:solidFill>
              </a:rPr>
              <a:t>LO 3</a:t>
            </a:r>
          </a:p>
        </p:txBody>
      </p:sp>
      <p:sp>
        <p:nvSpPr>
          <p:cNvPr id="2" name="Rectangle 1">
            <a:extLst>
              <a:ext uri="{FF2B5EF4-FFF2-40B4-BE49-F238E27FC236}">
                <a16:creationId xmlns:a16="http://schemas.microsoft.com/office/drawing/2014/main" id="{0EDCCD6D-10F7-274D-80A1-1884C820C557}"/>
              </a:ext>
            </a:extLst>
          </p:cNvPr>
          <p:cNvSpPr/>
          <p:nvPr/>
        </p:nvSpPr>
        <p:spPr>
          <a:xfrm>
            <a:off x="228600" y="58996"/>
            <a:ext cx="7772400" cy="369332"/>
          </a:xfrm>
          <a:prstGeom prst="rect">
            <a:avLst/>
          </a:prstGeom>
        </p:spPr>
        <p:txBody>
          <a:bodyPr wrap="square">
            <a:spAutoFit/>
          </a:bodyPr>
          <a:lstStyle/>
          <a:p>
            <a:r>
              <a:rPr lang="en-US" b="1" dirty="0">
                <a:solidFill>
                  <a:schemeClr val="bg1"/>
                </a:solidFill>
              </a:rPr>
              <a:t>Ethics Insight 	</a:t>
            </a:r>
            <a:r>
              <a:rPr lang="en-US" sz="1400" b="1" dirty="0">
                <a:solidFill>
                  <a:schemeClr val="bg1"/>
                </a:solidFill>
              </a:rPr>
              <a:t>Credit Suisse Group </a:t>
            </a:r>
            <a:endParaRPr lang="en-US" dirty="0">
              <a:solidFill>
                <a:schemeClr val="bg1"/>
              </a:solidFill>
              <a:effectLst/>
            </a:endParaRPr>
          </a:p>
        </p:txBody>
      </p:sp>
      <p:sp>
        <p:nvSpPr>
          <p:cNvPr id="11" name="Rectangle 10">
            <a:extLst>
              <a:ext uri="{FF2B5EF4-FFF2-40B4-BE49-F238E27FC236}">
                <a16:creationId xmlns:a16="http://schemas.microsoft.com/office/drawing/2014/main" id="{BEA24BC2-657E-804C-B1EF-7C29A5FF3E40}"/>
              </a:ext>
            </a:extLst>
          </p:cNvPr>
          <p:cNvSpPr/>
          <p:nvPr/>
        </p:nvSpPr>
        <p:spPr>
          <a:xfrm>
            <a:off x="312906" y="5791200"/>
            <a:ext cx="8839200" cy="369332"/>
          </a:xfrm>
          <a:prstGeom prst="rect">
            <a:avLst/>
          </a:prstGeom>
        </p:spPr>
        <p:txBody>
          <a:bodyPr wrap="square">
            <a:spAutoFit/>
          </a:bodyPr>
          <a:lstStyle/>
          <a:p>
            <a:r>
              <a:rPr lang="en-US" dirty="0">
                <a:solidFill>
                  <a:srgbClr val="262626"/>
                </a:solidFill>
                <a:latin typeface="Calibri" panose="020F0502020204030204" pitchFamily="34" charset="0"/>
                <a:cs typeface="Calibri" panose="020F0502020204030204" pitchFamily="34" charset="0"/>
              </a:rPr>
              <a:t>Answer and additional questions: See the book’s companion website.</a:t>
            </a:r>
            <a:endParaRPr lang="en-US" dirty="0">
              <a:latin typeface="Calibri" panose="020F0502020204030204" pitchFamily="34" charset="0"/>
              <a:cs typeface="Calibri" panose="020F0502020204030204" pitchFamily="34" charset="0"/>
            </a:endParaRPr>
          </a:p>
        </p:txBody>
      </p:sp>
      <p:pic>
        <p:nvPicPr>
          <p:cNvPr id="16" name="Picture 15">
            <a:extLst>
              <a:ext uri="{FF2B5EF4-FFF2-40B4-BE49-F238E27FC236}">
                <a16:creationId xmlns:a16="http://schemas.microsoft.com/office/drawing/2014/main" id="{A64F1032-567E-8340-9BEB-1B38CC8E00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9350" y="2139950"/>
            <a:ext cx="1765300" cy="2578100"/>
          </a:xfrm>
          <a:prstGeom prst="rect">
            <a:avLst/>
          </a:prstGeom>
        </p:spPr>
      </p:pic>
      <p:pic>
        <p:nvPicPr>
          <p:cNvPr id="18" name="Picture 17">
            <a:extLst>
              <a:ext uri="{FF2B5EF4-FFF2-40B4-BE49-F238E27FC236}">
                <a16:creationId xmlns:a16="http://schemas.microsoft.com/office/drawing/2014/main" id="{71E0FAB0-8808-1942-87C6-6B67AF0073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92663" y="4718050"/>
            <a:ext cx="574537" cy="242582"/>
          </a:xfrm>
          <a:prstGeom prst="rect">
            <a:avLst/>
          </a:prstGeom>
        </p:spPr>
      </p:pic>
    </p:spTree>
    <p:extLst>
      <p:ext uri="{BB962C8B-B14F-4D97-AF65-F5344CB8AC3E}">
        <p14:creationId xmlns:p14="http://schemas.microsoft.com/office/powerpoint/2010/main" val="31494307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52400" y="656983"/>
            <a:ext cx="8839200" cy="3194721"/>
          </a:xfrm>
          <a:prstGeom prst="rect">
            <a:avLst/>
          </a:prstGeom>
        </p:spPr>
        <p:txBody>
          <a:bodyPr wrap="square">
            <a:spAutoFit/>
          </a:bodyPr>
          <a:lstStyle/>
          <a:p>
            <a:r>
              <a:rPr lang="en-US" sz="4000" b="1" dirty="0"/>
              <a:t>Standard Form of Account</a:t>
            </a:r>
            <a:r>
              <a:rPr lang="en-US" dirty="0"/>
              <a:t/>
            </a:r>
            <a:br>
              <a:rPr lang="en-US" dirty="0"/>
            </a:br>
            <a:r>
              <a:rPr lang="en-US" sz="2400" dirty="0">
                <a:latin typeface="Calibri" panose="020F0502020204030204" pitchFamily="34" charset="0"/>
                <a:cs typeface="Calibri" panose="020F0502020204030204" pitchFamily="34" charset="0"/>
              </a:rPr>
              <a:t/>
            </a:r>
            <a:br>
              <a:rPr lang="en-US" sz="24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
            </a:r>
            <a:br>
              <a:rPr lang="en-US" sz="24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
            </a:r>
            <a:br>
              <a:rPr lang="en-US" sz="2400" dirty="0">
                <a:latin typeface="Calibri" panose="020F0502020204030204" pitchFamily="34" charset="0"/>
                <a:cs typeface="Calibri" panose="020F0502020204030204" pitchFamily="34" charset="0"/>
              </a:rPr>
            </a:br>
            <a:r>
              <a:rPr lang="en-US" sz="2800" dirty="0">
                <a:solidFill>
                  <a:schemeClr val="accent1"/>
                </a:solidFill>
              </a:rPr>
              <a:t/>
            </a:r>
            <a:br>
              <a:rPr lang="en-US" sz="2800" dirty="0">
                <a:solidFill>
                  <a:schemeClr val="accent1"/>
                </a:solidFill>
              </a:rPr>
            </a:br>
            <a:r>
              <a:rPr lang="en-US" sz="2800" b="1" dirty="0">
                <a:solidFill>
                  <a:schemeClr val="accent2"/>
                </a:solidFill>
                <a:latin typeface="Calibri" panose="020F0502020204030204" pitchFamily="34" charset="0"/>
                <a:cs typeface="Calibri" panose="020F0502020204030204" pitchFamily="34" charset="0"/>
              </a:rPr>
              <a:t/>
            </a:r>
            <a:br>
              <a:rPr lang="en-US" sz="2800" b="1" dirty="0">
                <a:solidFill>
                  <a:schemeClr val="accent2"/>
                </a:solidFill>
                <a:latin typeface="Calibri" panose="020F0502020204030204" pitchFamily="34" charset="0"/>
                <a:cs typeface="Calibri" panose="020F0502020204030204" pitchFamily="34" charset="0"/>
              </a:rPr>
            </a:br>
            <a:r>
              <a:rPr lang="en-US" sz="2800" b="1" dirty="0">
                <a:solidFill>
                  <a:schemeClr val="accent2"/>
                </a:solidFill>
                <a:latin typeface="Calibri" panose="020F0502020204030204" pitchFamily="34" charset="0"/>
                <a:cs typeface="Calibri" panose="020F0502020204030204" pitchFamily="34" charset="0"/>
              </a:rPr>
              <a:t/>
            </a:r>
            <a:br>
              <a:rPr lang="en-US" sz="2800" b="1" dirty="0">
                <a:solidFill>
                  <a:schemeClr val="accent2"/>
                </a:solidFill>
                <a:latin typeface="Calibri" panose="020F0502020204030204" pitchFamily="34" charset="0"/>
                <a:cs typeface="Calibri" panose="020F0502020204030204" pitchFamily="34" charset="0"/>
              </a:rPr>
            </a:br>
            <a:endParaRPr lang="en-US" sz="2800" dirty="0">
              <a:solidFill>
                <a:schemeClr val="accent2"/>
              </a:solidFill>
              <a:latin typeface="Calibri" panose="020F0502020204030204" pitchFamily="34" charset="0"/>
              <a:cs typeface="Calibri" panose="020F0502020204030204" pitchFamily="34" charset="0"/>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34</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3</a:t>
            </a:r>
          </a:p>
        </p:txBody>
      </p:sp>
      <p:pic>
        <p:nvPicPr>
          <p:cNvPr id="4" name="Picture 3">
            <a:extLst>
              <a:ext uri="{FF2B5EF4-FFF2-40B4-BE49-F238E27FC236}">
                <a16:creationId xmlns:a16="http://schemas.microsoft.com/office/drawing/2014/main" id="{A33063BA-E32E-2C40-A8A6-963198BC38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217" y="1447800"/>
            <a:ext cx="8521700" cy="3060700"/>
          </a:xfrm>
          <a:prstGeom prst="rect">
            <a:avLst/>
          </a:prstGeom>
        </p:spPr>
      </p:pic>
      <p:pic>
        <p:nvPicPr>
          <p:cNvPr id="10" name="Picture 9">
            <a:extLst>
              <a:ext uri="{FF2B5EF4-FFF2-40B4-BE49-F238E27FC236}">
                <a16:creationId xmlns:a16="http://schemas.microsoft.com/office/drawing/2014/main" id="{A5074F06-AEB6-D846-99AB-74A37DC926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217" y="4434490"/>
            <a:ext cx="1265583" cy="335177"/>
          </a:xfrm>
          <a:prstGeom prst="rect">
            <a:avLst/>
          </a:prstGeom>
        </p:spPr>
      </p:pic>
      <p:sp>
        <p:nvSpPr>
          <p:cNvPr id="11" name="Rectangle 10">
            <a:extLst>
              <a:ext uri="{FF2B5EF4-FFF2-40B4-BE49-F238E27FC236}">
                <a16:creationId xmlns:a16="http://schemas.microsoft.com/office/drawing/2014/main" id="{6FAA8F51-F771-C74E-968E-DF667BA00D71}"/>
              </a:ext>
            </a:extLst>
          </p:cNvPr>
          <p:cNvSpPr/>
          <p:nvPr/>
        </p:nvSpPr>
        <p:spPr>
          <a:xfrm>
            <a:off x="200025" y="5091774"/>
            <a:ext cx="8382000" cy="830997"/>
          </a:xfrm>
          <a:prstGeom prst="rect">
            <a:avLst/>
          </a:prstGeom>
        </p:spPr>
        <p:txBody>
          <a:bodyPr wrap="square">
            <a:spAutoFit/>
          </a:bodyPr>
          <a:lstStyle/>
          <a:p>
            <a:r>
              <a:rPr lang="en-US" sz="2400" dirty="0">
                <a:latin typeface="Calibri" panose="020F0502020204030204" pitchFamily="34" charset="0"/>
                <a:cs typeface="Calibri" panose="020F0502020204030204" pitchFamily="34" charset="0"/>
              </a:rPr>
              <a:t>This format is called the </a:t>
            </a:r>
            <a:r>
              <a:rPr lang="en-US" sz="2400" b="1" dirty="0">
                <a:solidFill>
                  <a:schemeClr val="accent1"/>
                </a:solidFill>
                <a:latin typeface="Calibri" panose="020F0502020204030204" pitchFamily="34" charset="0"/>
                <a:cs typeface="Calibri" panose="020F0502020204030204" pitchFamily="34" charset="0"/>
              </a:rPr>
              <a:t>three-column form of account</a:t>
            </a:r>
            <a:r>
              <a:rPr lang="en-US" sz="2400" dirty="0">
                <a:latin typeface="Calibri" panose="020F0502020204030204" pitchFamily="34" charset="0"/>
                <a:cs typeface="Calibri" panose="020F0502020204030204" pitchFamily="34" charset="0"/>
              </a:rPr>
              <a:t>. It has three money columns—debit, credit, and balance. </a:t>
            </a:r>
          </a:p>
        </p:txBody>
      </p:sp>
    </p:spTree>
    <p:extLst>
      <p:ext uri="{BB962C8B-B14F-4D97-AF65-F5344CB8AC3E}">
        <p14:creationId xmlns:p14="http://schemas.microsoft.com/office/powerpoint/2010/main" val="1140812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52400" y="656983"/>
            <a:ext cx="8839200" cy="4358116"/>
          </a:xfrm>
          <a:prstGeom prst="rect">
            <a:avLst/>
          </a:prstGeom>
        </p:spPr>
        <p:txBody>
          <a:bodyPr wrap="square">
            <a:spAutoFit/>
          </a:bodyPr>
          <a:lstStyle/>
          <a:p>
            <a:r>
              <a:rPr lang="en-US" sz="4000" b="1" dirty="0" smtClean="0">
                <a:solidFill>
                  <a:schemeClr val="accent2"/>
                </a:solidFill>
                <a:latin typeface="Calibri" panose="020F0502020204030204" pitchFamily="34" charset="0"/>
                <a:cs typeface="Calibri" panose="020F0502020204030204" pitchFamily="34" charset="0"/>
              </a:rPr>
              <a:t>Posting</a:t>
            </a:r>
            <a:br>
              <a:rPr lang="en-US" sz="4000" b="1" dirty="0" smtClean="0">
                <a:solidFill>
                  <a:schemeClr val="accent2"/>
                </a:solidFill>
                <a:latin typeface="Calibri" panose="020F0502020204030204" pitchFamily="34" charset="0"/>
                <a:cs typeface="Calibri" panose="020F0502020204030204" pitchFamily="34" charset="0"/>
              </a:rPr>
            </a:br>
            <a:r>
              <a:rPr lang="ko-KR" altLang="en-US" sz="4000" b="1" dirty="0" smtClean="0">
                <a:solidFill>
                  <a:schemeClr val="accent2"/>
                </a:solidFill>
                <a:latin typeface="Calibri" panose="020F0502020204030204" pitchFamily="34" charset="0"/>
                <a:cs typeface="Calibri" panose="020F0502020204030204" pitchFamily="34" charset="0"/>
              </a:rPr>
              <a:t>전기</a:t>
            </a:r>
            <a:r>
              <a:rPr lang="en-US" sz="4000" b="1" dirty="0" smtClean="0">
                <a:solidFill>
                  <a:schemeClr val="accent2"/>
                </a:solidFill>
                <a:latin typeface="Calibri" panose="020F0502020204030204" pitchFamily="34" charset="0"/>
                <a:cs typeface="Calibri" panose="020F0502020204030204" pitchFamily="34" charset="0"/>
              </a:rPr>
              <a:t> </a:t>
            </a:r>
            <a:r>
              <a:rPr lang="en-US" sz="4000" dirty="0"/>
              <a:t/>
            </a:r>
            <a:br>
              <a:rPr lang="en-US" sz="4000" dirty="0"/>
            </a:br>
            <a:r>
              <a:rPr lang="en-US" dirty="0"/>
              <a:t/>
            </a:r>
            <a:br>
              <a:rPr lang="en-US" dirty="0"/>
            </a:br>
            <a:r>
              <a:rPr lang="en-US" sz="2400" dirty="0">
                <a:latin typeface="Calibri" panose="020F0502020204030204" pitchFamily="34" charset="0"/>
                <a:cs typeface="Calibri" panose="020F0502020204030204" pitchFamily="34" charset="0"/>
              </a:rPr>
              <a:t/>
            </a:r>
            <a:br>
              <a:rPr lang="en-US" sz="24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
            </a:r>
            <a:br>
              <a:rPr lang="en-US" sz="24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
            </a:r>
            <a:br>
              <a:rPr lang="en-US" sz="2400" dirty="0">
                <a:latin typeface="Calibri" panose="020F0502020204030204" pitchFamily="34" charset="0"/>
                <a:cs typeface="Calibri" panose="020F0502020204030204" pitchFamily="34" charset="0"/>
              </a:rPr>
            </a:br>
            <a:r>
              <a:rPr lang="en-US" sz="2800" dirty="0">
                <a:solidFill>
                  <a:schemeClr val="accent1"/>
                </a:solidFill>
              </a:rPr>
              <a:t/>
            </a:r>
            <a:br>
              <a:rPr lang="en-US" sz="2800" dirty="0">
                <a:solidFill>
                  <a:schemeClr val="accent1"/>
                </a:solidFill>
              </a:rPr>
            </a:br>
            <a:r>
              <a:rPr lang="en-US" sz="2800" b="1" dirty="0">
                <a:solidFill>
                  <a:schemeClr val="accent2"/>
                </a:solidFill>
                <a:latin typeface="Calibri" panose="020F0502020204030204" pitchFamily="34" charset="0"/>
                <a:cs typeface="Calibri" panose="020F0502020204030204" pitchFamily="34" charset="0"/>
              </a:rPr>
              <a:t/>
            </a:r>
            <a:br>
              <a:rPr lang="en-US" sz="2800" b="1" dirty="0">
                <a:solidFill>
                  <a:schemeClr val="accent2"/>
                </a:solidFill>
                <a:latin typeface="Calibri" panose="020F0502020204030204" pitchFamily="34" charset="0"/>
                <a:cs typeface="Calibri" panose="020F0502020204030204" pitchFamily="34" charset="0"/>
              </a:rPr>
            </a:br>
            <a:r>
              <a:rPr lang="en-US" sz="2800" b="1" dirty="0">
                <a:solidFill>
                  <a:schemeClr val="accent2"/>
                </a:solidFill>
                <a:latin typeface="Calibri" panose="020F0502020204030204" pitchFamily="34" charset="0"/>
                <a:cs typeface="Calibri" panose="020F0502020204030204" pitchFamily="34" charset="0"/>
              </a:rPr>
              <a:t/>
            </a:r>
            <a:br>
              <a:rPr lang="en-US" sz="2800" b="1" dirty="0">
                <a:solidFill>
                  <a:schemeClr val="accent2"/>
                </a:solidFill>
                <a:latin typeface="Calibri" panose="020F0502020204030204" pitchFamily="34" charset="0"/>
                <a:cs typeface="Calibri" panose="020F0502020204030204" pitchFamily="34" charset="0"/>
              </a:rPr>
            </a:br>
            <a:endParaRPr lang="en-US" sz="2800" dirty="0">
              <a:solidFill>
                <a:schemeClr val="accent2"/>
              </a:solidFill>
              <a:latin typeface="Calibri" panose="020F0502020204030204" pitchFamily="34" charset="0"/>
              <a:cs typeface="Calibri" panose="020F0502020204030204" pitchFamily="34" charset="0"/>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35</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3</a:t>
            </a:r>
          </a:p>
        </p:txBody>
      </p:sp>
      <p:pic>
        <p:nvPicPr>
          <p:cNvPr id="9" name="Picture 8">
            <a:extLst>
              <a:ext uri="{FF2B5EF4-FFF2-40B4-BE49-F238E27FC236}">
                <a16:creationId xmlns:a16="http://schemas.microsoft.com/office/drawing/2014/main" id="{EB4DE7D6-0C85-B343-B0EE-D123D3756A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7339" y="5867400"/>
            <a:ext cx="1066800" cy="424295"/>
          </a:xfrm>
          <a:prstGeom prst="rect">
            <a:avLst/>
          </a:prstGeom>
        </p:spPr>
      </p:pic>
      <p:pic>
        <p:nvPicPr>
          <p:cNvPr id="14" name="Picture 13">
            <a:extLst>
              <a:ext uri="{FF2B5EF4-FFF2-40B4-BE49-F238E27FC236}">
                <a16:creationId xmlns:a16="http://schemas.microsoft.com/office/drawing/2014/main" id="{31A42B11-B5A2-344E-95C2-0AE3D93732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7338" y="838200"/>
            <a:ext cx="5596341" cy="5029200"/>
          </a:xfrm>
          <a:prstGeom prst="rect">
            <a:avLst/>
          </a:prstGeom>
        </p:spPr>
      </p:pic>
    </p:spTree>
    <p:extLst>
      <p:ext uri="{BB962C8B-B14F-4D97-AF65-F5344CB8AC3E}">
        <p14:creationId xmlns:p14="http://schemas.microsoft.com/office/powerpoint/2010/main" val="1608782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52400" y="656983"/>
            <a:ext cx="8839200" cy="3859518"/>
          </a:xfrm>
          <a:prstGeom prst="rect">
            <a:avLst/>
          </a:prstGeom>
        </p:spPr>
        <p:txBody>
          <a:bodyPr wrap="square">
            <a:spAutoFit/>
          </a:bodyPr>
          <a:lstStyle/>
          <a:p>
            <a:r>
              <a:rPr lang="en-US" sz="4000" b="1" dirty="0">
                <a:solidFill>
                  <a:schemeClr val="accent2"/>
                </a:solidFill>
                <a:latin typeface="Calibri" panose="020F0502020204030204" pitchFamily="34" charset="0"/>
                <a:cs typeface="Calibri" panose="020F0502020204030204" pitchFamily="34" charset="0"/>
              </a:rPr>
              <a:t>Chart of Accounts </a:t>
            </a:r>
            <a:r>
              <a:rPr lang="en-US" sz="4000" dirty="0"/>
              <a:t/>
            </a:r>
            <a:br>
              <a:rPr lang="en-US" sz="4000" dirty="0"/>
            </a:br>
            <a:r>
              <a:rPr lang="en-US" dirty="0"/>
              <a:t/>
            </a:r>
            <a:br>
              <a:rPr lang="en-US" dirty="0"/>
            </a:br>
            <a:r>
              <a:rPr lang="en-US" sz="2400" dirty="0">
                <a:latin typeface="Calibri" panose="020F0502020204030204" pitchFamily="34" charset="0"/>
                <a:cs typeface="Calibri" panose="020F0502020204030204" pitchFamily="34" charset="0"/>
              </a:rPr>
              <a:t/>
            </a:r>
            <a:br>
              <a:rPr lang="en-US" sz="24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
            </a:r>
            <a:br>
              <a:rPr lang="en-US" sz="24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
            </a:r>
            <a:br>
              <a:rPr lang="en-US" sz="2400" dirty="0">
                <a:latin typeface="Calibri" panose="020F0502020204030204" pitchFamily="34" charset="0"/>
                <a:cs typeface="Calibri" panose="020F0502020204030204" pitchFamily="34" charset="0"/>
              </a:rPr>
            </a:br>
            <a:r>
              <a:rPr lang="en-US" sz="2800" dirty="0">
                <a:solidFill>
                  <a:schemeClr val="accent1"/>
                </a:solidFill>
              </a:rPr>
              <a:t/>
            </a:r>
            <a:br>
              <a:rPr lang="en-US" sz="2800" dirty="0">
                <a:solidFill>
                  <a:schemeClr val="accent1"/>
                </a:solidFill>
              </a:rPr>
            </a:br>
            <a:r>
              <a:rPr lang="en-US" sz="2800" b="1" dirty="0">
                <a:solidFill>
                  <a:schemeClr val="accent2"/>
                </a:solidFill>
                <a:latin typeface="Calibri" panose="020F0502020204030204" pitchFamily="34" charset="0"/>
                <a:cs typeface="Calibri" panose="020F0502020204030204" pitchFamily="34" charset="0"/>
              </a:rPr>
              <a:t/>
            </a:r>
            <a:br>
              <a:rPr lang="en-US" sz="2800" b="1" dirty="0">
                <a:solidFill>
                  <a:schemeClr val="accent2"/>
                </a:solidFill>
                <a:latin typeface="Calibri" panose="020F0502020204030204" pitchFamily="34" charset="0"/>
                <a:cs typeface="Calibri" panose="020F0502020204030204" pitchFamily="34" charset="0"/>
              </a:rPr>
            </a:br>
            <a:r>
              <a:rPr lang="en-US" sz="2800" b="1" dirty="0">
                <a:solidFill>
                  <a:schemeClr val="accent2"/>
                </a:solidFill>
                <a:latin typeface="Calibri" panose="020F0502020204030204" pitchFamily="34" charset="0"/>
                <a:cs typeface="Calibri" panose="020F0502020204030204" pitchFamily="34" charset="0"/>
              </a:rPr>
              <a:t/>
            </a:r>
            <a:br>
              <a:rPr lang="en-US" sz="2800" b="1" dirty="0">
                <a:solidFill>
                  <a:schemeClr val="accent2"/>
                </a:solidFill>
                <a:latin typeface="Calibri" panose="020F0502020204030204" pitchFamily="34" charset="0"/>
                <a:cs typeface="Calibri" panose="020F0502020204030204" pitchFamily="34" charset="0"/>
              </a:rPr>
            </a:br>
            <a:endParaRPr lang="en-US" sz="2800" dirty="0">
              <a:solidFill>
                <a:schemeClr val="accent2"/>
              </a:solidFill>
              <a:latin typeface="Calibri" panose="020F0502020204030204" pitchFamily="34" charset="0"/>
              <a:cs typeface="Calibri" panose="020F0502020204030204" pitchFamily="34" charset="0"/>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36</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3</a:t>
            </a:r>
          </a:p>
        </p:txBody>
      </p:sp>
      <p:pic>
        <p:nvPicPr>
          <p:cNvPr id="3" name="Picture 2">
            <a:extLst>
              <a:ext uri="{FF2B5EF4-FFF2-40B4-BE49-F238E27FC236}">
                <a16:creationId xmlns:a16="http://schemas.microsoft.com/office/drawing/2014/main" id="{4E7B1C68-C793-F142-8646-8D8C503FC4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165" y="1295400"/>
            <a:ext cx="6770302" cy="4608272"/>
          </a:xfrm>
          <a:prstGeom prst="rect">
            <a:avLst/>
          </a:prstGeom>
        </p:spPr>
      </p:pic>
      <p:pic>
        <p:nvPicPr>
          <p:cNvPr id="9" name="Picture 8">
            <a:extLst>
              <a:ext uri="{FF2B5EF4-FFF2-40B4-BE49-F238E27FC236}">
                <a16:creationId xmlns:a16="http://schemas.microsoft.com/office/drawing/2014/main" id="{7D98EB1A-79B0-BB4F-8EBE-9BD3968A78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7650" y="5903672"/>
            <a:ext cx="855762" cy="307627"/>
          </a:xfrm>
          <a:prstGeom prst="rect">
            <a:avLst/>
          </a:prstGeom>
        </p:spPr>
      </p:pic>
      <p:sp>
        <p:nvSpPr>
          <p:cNvPr id="12" name="TextBox 11">
            <a:extLst>
              <a:ext uri="{FF2B5EF4-FFF2-40B4-BE49-F238E27FC236}">
                <a16:creationId xmlns:a16="http://schemas.microsoft.com/office/drawing/2014/main" id="{277080C1-DE29-774A-A23A-E80D23AD9778}"/>
              </a:ext>
            </a:extLst>
          </p:cNvPr>
          <p:cNvSpPr txBox="1"/>
          <p:nvPr/>
        </p:nvSpPr>
        <p:spPr>
          <a:xfrm>
            <a:off x="7220268" y="6019800"/>
            <a:ext cx="1735890" cy="246221"/>
          </a:xfrm>
          <a:prstGeom prst="rect">
            <a:avLst/>
          </a:prstGeom>
          <a:noFill/>
        </p:spPr>
        <p:txBody>
          <a:bodyPr wrap="square" rtlCol="0">
            <a:spAutoFit/>
          </a:bodyPr>
          <a:lstStyle/>
          <a:p>
            <a:r>
              <a:rPr lang="en-US" sz="1000" dirty="0"/>
              <a:t>Continues on next slide</a:t>
            </a:r>
          </a:p>
        </p:txBody>
      </p:sp>
    </p:spTree>
    <p:extLst>
      <p:ext uri="{BB962C8B-B14F-4D97-AF65-F5344CB8AC3E}">
        <p14:creationId xmlns:p14="http://schemas.microsoft.com/office/powerpoint/2010/main" val="16290357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52400" y="656983"/>
            <a:ext cx="8839200" cy="7183505"/>
          </a:xfrm>
          <a:prstGeom prst="rect">
            <a:avLst/>
          </a:prstGeom>
        </p:spPr>
        <p:txBody>
          <a:bodyPr wrap="square">
            <a:spAutoFit/>
          </a:bodyPr>
          <a:lstStyle/>
          <a:p>
            <a:r>
              <a:rPr lang="en-US" sz="4000" b="1" dirty="0">
                <a:solidFill>
                  <a:schemeClr val="accent2"/>
                </a:solidFill>
                <a:latin typeface="Calibri" panose="020F0502020204030204" pitchFamily="34" charset="0"/>
                <a:cs typeface="Calibri" panose="020F0502020204030204" pitchFamily="34" charset="0"/>
              </a:rPr>
              <a:t>Chart of Accounts </a:t>
            </a:r>
            <a:r>
              <a:rPr lang="en-US" sz="2400" dirty="0"/>
              <a:t/>
            </a:r>
            <a:br>
              <a:rPr lang="en-US" sz="2400" dirty="0"/>
            </a:br>
            <a:r>
              <a:rPr lang="en-US" sz="2400" dirty="0"/>
              <a:t/>
            </a:r>
            <a:br>
              <a:rPr lang="en-US" sz="2400" dirty="0"/>
            </a:br>
            <a:r>
              <a:rPr lang="en-US" sz="2400" dirty="0">
                <a:latin typeface="Calibri" panose="020F0502020204030204" pitchFamily="34" charset="0"/>
                <a:cs typeface="Calibri" panose="020F0502020204030204" pitchFamily="34" charset="0"/>
              </a:rPr>
              <a:t>Lists the accounts and the account numbers that identify their location in the ledger. </a:t>
            </a:r>
            <a:br>
              <a:rPr lang="en-US" sz="24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
            </a:r>
            <a:br>
              <a:rPr lang="en-US" sz="2400" dirty="0">
                <a:latin typeface="Calibri" panose="020F0502020204030204" pitchFamily="34" charset="0"/>
                <a:cs typeface="Calibri" panose="020F0502020204030204" pitchFamily="34" charset="0"/>
              </a:rPr>
            </a:br>
            <a:r>
              <a:rPr lang="en-US" sz="2400" b="1" dirty="0">
                <a:solidFill>
                  <a:schemeClr val="accent1"/>
                </a:solidFill>
                <a:latin typeface="Calibri" panose="020F0502020204030204" pitchFamily="34" charset="0"/>
                <a:cs typeface="Calibri" panose="020F0502020204030204" pitchFamily="34" charset="0"/>
              </a:rPr>
              <a:t>Numbering system</a:t>
            </a:r>
            <a:r>
              <a:rPr lang="en-US" sz="2400" dirty="0">
                <a:solidFill>
                  <a:schemeClr val="accent1"/>
                </a:solidFill>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Usually starts with the statement of financial position accounts and follows with the income statement accounts. </a:t>
            </a:r>
            <a:br>
              <a:rPr lang="en-US" sz="24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
            </a:r>
            <a:br>
              <a:rPr lang="en-US" sz="2400" dirty="0">
                <a:latin typeface="Calibri" panose="020F0502020204030204" pitchFamily="34" charset="0"/>
                <a:cs typeface="Calibri" panose="020F0502020204030204" pitchFamily="34" charset="0"/>
              </a:rPr>
            </a:br>
            <a:r>
              <a:rPr lang="en-US" sz="2400" b="1" dirty="0">
                <a:solidFill>
                  <a:schemeClr val="accent1"/>
                </a:solidFill>
                <a:latin typeface="Calibri" panose="020F0502020204030204" pitchFamily="34" charset="0"/>
                <a:cs typeface="Calibri" panose="020F0502020204030204" pitchFamily="34" charset="0"/>
              </a:rPr>
              <a:t>Number of accounts</a:t>
            </a:r>
            <a:r>
              <a:rPr lang="en-US" sz="2400" dirty="0">
                <a:solidFill>
                  <a:schemeClr val="accent1"/>
                </a:solidFill>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Depends on the amount of detail management desires. </a:t>
            </a:r>
            <a:br>
              <a:rPr lang="en-US" sz="24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
            </a:r>
            <a:br>
              <a:rPr lang="en-US" sz="24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Companies </a:t>
            </a:r>
            <a:r>
              <a:rPr lang="en-US" sz="2400" b="1" dirty="0">
                <a:solidFill>
                  <a:schemeClr val="accent1"/>
                </a:solidFill>
                <a:latin typeface="Calibri" panose="020F0502020204030204" pitchFamily="34" charset="0"/>
                <a:cs typeface="Calibri" panose="020F0502020204030204" pitchFamily="34" charset="0"/>
              </a:rPr>
              <a:t>leave gaps</a:t>
            </a:r>
            <a:r>
              <a:rPr lang="en-US" sz="2400" dirty="0">
                <a:latin typeface="Calibri" panose="020F0502020204030204" pitchFamily="34" charset="0"/>
                <a:cs typeface="Calibri" panose="020F0502020204030204" pitchFamily="34" charset="0"/>
              </a:rPr>
              <a:t> to permit the insertion of new accounts as needed during the life of the business. </a:t>
            </a:r>
            <a:br>
              <a:rPr lang="en-US" sz="24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
            </a:r>
            <a:br>
              <a:rPr lang="en-US" sz="24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
            </a:r>
            <a:br>
              <a:rPr lang="en-US" sz="24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
            </a:r>
            <a:br>
              <a:rPr lang="en-US" sz="2400" dirty="0">
                <a:latin typeface="Calibri" panose="020F0502020204030204" pitchFamily="34" charset="0"/>
                <a:cs typeface="Calibri" panose="020F0502020204030204" pitchFamily="34" charset="0"/>
              </a:rPr>
            </a:br>
            <a:r>
              <a:rPr lang="en-US" sz="2800" dirty="0">
                <a:solidFill>
                  <a:schemeClr val="accent1"/>
                </a:solidFill>
              </a:rPr>
              <a:t/>
            </a:r>
            <a:br>
              <a:rPr lang="en-US" sz="2800" dirty="0">
                <a:solidFill>
                  <a:schemeClr val="accent1"/>
                </a:solidFill>
              </a:rPr>
            </a:br>
            <a:r>
              <a:rPr lang="en-US" sz="2800" b="1" dirty="0">
                <a:solidFill>
                  <a:schemeClr val="accent2"/>
                </a:solidFill>
                <a:latin typeface="Calibri" panose="020F0502020204030204" pitchFamily="34" charset="0"/>
                <a:cs typeface="Calibri" panose="020F0502020204030204" pitchFamily="34" charset="0"/>
              </a:rPr>
              <a:t/>
            </a:r>
            <a:br>
              <a:rPr lang="en-US" sz="2800" b="1" dirty="0">
                <a:solidFill>
                  <a:schemeClr val="accent2"/>
                </a:solidFill>
                <a:latin typeface="Calibri" panose="020F0502020204030204" pitchFamily="34" charset="0"/>
                <a:cs typeface="Calibri" panose="020F0502020204030204" pitchFamily="34" charset="0"/>
              </a:rPr>
            </a:br>
            <a:r>
              <a:rPr lang="en-US" sz="2800" b="1" dirty="0">
                <a:solidFill>
                  <a:schemeClr val="accent2"/>
                </a:solidFill>
                <a:latin typeface="Calibri" panose="020F0502020204030204" pitchFamily="34" charset="0"/>
                <a:cs typeface="Calibri" panose="020F0502020204030204" pitchFamily="34" charset="0"/>
              </a:rPr>
              <a:t/>
            </a:r>
            <a:br>
              <a:rPr lang="en-US" sz="2800" b="1" dirty="0">
                <a:solidFill>
                  <a:schemeClr val="accent2"/>
                </a:solidFill>
                <a:latin typeface="Calibri" panose="020F0502020204030204" pitchFamily="34" charset="0"/>
                <a:cs typeface="Calibri" panose="020F0502020204030204" pitchFamily="34" charset="0"/>
              </a:rPr>
            </a:br>
            <a:endParaRPr lang="en-US" sz="2800" dirty="0">
              <a:solidFill>
                <a:schemeClr val="accent2"/>
              </a:solidFill>
              <a:latin typeface="Calibri" panose="020F0502020204030204" pitchFamily="34" charset="0"/>
              <a:cs typeface="Calibri" panose="020F0502020204030204" pitchFamily="34" charset="0"/>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37</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3</a:t>
            </a:r>
          </a:p>
        </p:txBody>
      </p:sp>
    </p:spTree>
    <p:extLst>
      <p:ext uri="{BB962C8B-B14F-4D97-AF65-F5344CB8AC3E}">
        <p14:creationId xmlns:p14="http://schemas.microsoft.com/office/powerpoint/2010/main" val="28123929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52400" y="656983"/>
            <a:ext cx="8839200" cy="7294305"/>
          </a:xfrm>
          <a:prstGeom prst="rect">
            <a:avLst/>
          </a:prstGeom>
        </p:spPr>
        <p:txBody>
          <a:bodyPr wrap="square">
            <a:spAutoFit/>
          </a:bodyPr>
          <a:lstStyle/>
          <a:p>
            <a:r>
              <a:rPr lang="en-US" sz="4000" b="1" dirty="0">
                <a:solidFill>
                  <a:schemeClr val="accent2"/>
                </a:solidFill>
                <a:latin typeface="Calibri" panose="020F0502020204030204" pitchFamily="34" charset="0"/>
                <a:cs typeface="Calibri" panose="020F0502020204030204" pitchFamily="34" charset="0"/>
              </a:rPr>
              <a:t>The Recording Process Illustrated </a:t>
            </a:r>
            <a:r>
              <a:rPr lang="en-US" sz="2400" b="1" dirty="0">
                <a:solidFill>
                  <a:schemeClr val="accent2"/>
                </a:solidFill>
                <a:latin typeface="Calibri" panose="020F0502020204030204" pitchFamily="34" charset="0"/>
                <a:cs typeface="Calibri" panose="020F0502020204030204" pitchFamily="34" charset="0"/>
              </a:rPr>
              <a:t/>
            </a:r>
            <a:br>
              <a:rPr lang="en-US" sz="2400" b="1" dirty="0">
                <a:solidFill>
                  <a:schemeClr val="accent2"/>
                </a:solidFill>
                <a:latin typeface="Calibri" panose="020F0502020204030204" pitchFamily="34" charset="0"/>
                <a:cs typeface="Calibri" panose="020F0502020204030204" pitchFamily="34" charset="0"/>
              </a:rPr>
            </a:br>
            <a:r>
              <a:rPr lang="en-US" sz="2400" b="1" dirty="0">
                <a:solidFill>
                  <a:schemeClr val="accent2"/>
                </a:solidFill>
                <a:latin typeface="Calibri" panose="020F0502020204030204" pitchFamily="34" charset="0"/>
                <a:cs typeface="Calibri" panose="020F0502020204030204" pitchFamily="34" charset="0"/>
              </a:rPr>
              <a:t/>
            </a:r>
            <a:br>
              <a:rPr lang="en-US" sz="2400" b="1" dirty="0">
                <a:solidFill>
                  <a:schemeClr val="accent2"/>
                </a:solidFill>
                <a:latin typeface="Calibri" panose="020F0502020204030204" pitchFamily="34" charset="0"/>
                <a:cs typeface="Calibri" panose="020F0502020204030204" pitchFamily="34" charset="0"/>
              </a:rPr>
            </a:br>
            <a:r>
              <a:rPr lang="en-US" sz="2800" b="1" dirty="0">
                <a:latin typeface="Calibri" panose="020F0502020204030204" pitchFamily="34" charset="0"/>
                <a:cs typeface="Calibri" panose="020F0502020204030204" pitchFamily="34" charset="0"/>
              </a:rPr>
              <a:t>October transactions of </a:t>
            </a:r>
            <a:r>
              <a:rPr lang="en-US" sz="2800" b="1" dirty="0" err="1">
                <a:latin typeface="Calibri" panose="020F0502020204030204" pitchFamily="34" charset="0"/>
                <a:cs typeface="Calibri" panose="020F0502020204030204" pitchFamily="34" charset="0"/>
              </a:rPr>
              <a:t>Yazici</a:t>
            </a:r>
            <a:r>
              <a:rPr lang="en-US" sz="2800" b="1" dirty="0">
                <a:latin typeface="Calibri" panose="020F0502020204030204" pitchFamily="34" charset="0"/>
                <a:cs typeface="Calibri" panose="020F0502020204030204" pitchFamily="34" charset="0"/>
              </a:rPr>
              <a:t> Advertising A.Ş. </a:t>
            </a:r>
            <a:br>
              <a:rPr lang="en-US" sz="2800" b="1"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Accounting period: One month</a:t>
            </a:r>
            <a:r>
              <a:rPr lang="en-US" sz="2400" b="1" dirty="0">
                <a:solidFill>
                  <a:schemeClr val="accent2"/>
                </a:solidFill>
                <a:latin typeface="Calibri" panose="020F0502020204030204" pitchFamily="34" charset="0"/>
                <a:cs typeface="Calibri" panose="020F0502020204030204" pitchFamily="34" charset="0"/>
              </a:rPr>
              <a:t/>
            </a:r>
            <a:br>
              <a:rPr lang="en-US" sz="2400" b="1" dirty="0">
                <a:solidFill>
                  <a:schemeClr val="accent2"/>
                </a:solidFill>
                <a:latin typeface="Calibri" panose="020F0502020204030204" pitchFamily="34" charset="0"/>
                <a:cs typeface="Calibri" panose="020F0502020204030204" pitchFamily="34" charset="0"/>
              </a:rPr>
            </a:br>
            <a:r>
              <a:rPr lang="en-US" sz="2400" b="1" dirty="0">
                <a:solidFill>
                  <a:schemeClr val="accent2"/>
                </a:solidFill>
                <a:latin typeface="Calibri" panose="020F0502020204030204" pitchFamily="34" charset="0"/>
                <a:cs typeface="Calibri" panose="020F0502020204030204" pitchFamily="34" charset="0"/>
              </a:rPr>
              <a:t/>
            </a:r>
            <a:br>
              <a:rPr lang="en-US" sz="2400" b="1" dirty="0">
                <a:solidFill>
                  <a:schemeClr val="accent2"/>
                </a:solidFill>
                <a:latin typeface="Calibri" panose="020F0502020204030204" pitchFamily="34" charset="0"/>
                <a:cs typeface="Calibri" panose="020F0502020204030204" pitchFamily="34" charset="0"/>
              </a:rPr>
            </a:br>
            <a:r>
              <a:rPr lang="en-US" sz="2400" b="1" dirty="0">
                <a:solidFill>
                  <a:schemeClr val="accent2"/>
                </a:solidFill>
                <a:latin typeface="Calibri" panose="020F0502020204030204" pitchFamily="34" charset="0"/>
                <a:cs typeface="Calibri" panose="020F0502020204030204" pitchFamily="34" charset="0"/>
              </a:rPr>
              <a:t/>
            </a:r>
            <a:br>
              <a:rPr lang="en-US" sz="2400" b="1" dirty="0">
                <a:solidFill>
                  <a:schemeClr val="accent2"/>
                </a:solidFill>
                <a:latin typeface="Calibri" panose="020F0502020204030204" pitchFamily="34" charset="0"/>
                <a:cs typeface="Calibri" panose="020F0502020204030204" pitchFamily="34" charset="0"/>
              </a:rPr>
            </a:br>
            <a:r>
              <a:rPr lang="en-US" sz="2800" b="1" dirty="0">
                <a:solidFill>
                  <a:schemeClr val="accent3"/>
                </a:solidFill>
                <a:latin typeface="Calibri" panose="020F0502020204030204" pitchFamily="34" charset="0"/>
                <a:cs typeface="Calibri" panose="020F0502020204030204" pitchFamily="34" charset="0"/>
              </a:rPr>
              <a:t>HELPFUL HINT </a:t>
            </a:r>
            <a:r>
              <a:rPr lang="en-US" sz="2400" b="1" dirty="0">
                <a:solidFill>
                  <a:schemeClr val="accent3"/>
                </a:solidFill>
                <a:latin typeface="Calibri" panose="020F0502020204030204" pitchFamily="34" charset="0"/>
                <a:cs typeface="Calibri" panose="020F0502020204030204" pitchFamily="34" charset="0"/>
              </a:rPr>
              <a:t/>
            </a:r>
            <a:br>
              <a:rPr lang="en-US" sz="2400" b="1" dirty="0">
                <a:solidFill>
                  <a:schemeClr val="accent3"/>
                </a:solidFill>
                <a:latin typeface="Calibri" panose="020F0502020204030204" pitchFamily="34" charset="0"/>
                <a:cs typeface="Calibri" panose="020F0502020204030204" pitchFamily="34" charset="0"/>
              </a:rPr>
            </a:br>
            <a:r>
              <a:rPr lang="en-US" sz="2400" b="1" dirty="0">
                <a:solidFill>
                  <a:schemeClr val="accent3"/>
                </a:solidFill>
                <a:latin typeface="Calibri" panose="020F0502020204030204" pitchFamily="34" charset="0"/>
                <a:cs typeface="Calibri" panose="020F0502020204030204" pitchFamily="34" charset="0"/>
              </a:rPr>
              <a:t/>
            </a:r>
            <a:br>
              <a:rPr lang="en-US" sz="2400" b="1" dirty="0">
                <a:solidFill>
                  <a:schemeClr val="accent3"/>
                </a:solidFill>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Follow these steps: </a:t>
            </a:r>
            <a:br>
              <a:rPr lang="en-US" sz="2400" dirty="0">
                <a:latin typeface="Calibri" panose="020F0502020204030204" pitchFamily="34" charset="0"/>
                <a:cs typeface="Calibri" panose="020F0502020204030204" pitchFamily="34" charset="0"/>
              </a:rPr>
            </a:br>
            <a:r>
              <a:rPr lang="en-US" sz="2400" b="1" dirty="0">
                <a:solidFill>
                  <a:schemeClr val="accent3"/>
                </a:solidFill>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 Determine what type of account is involved. </a:t>
            </a:r>
            <a:br>
              <a:rPr lang="en-US" sz="2400" dirty="0">
                <a:latin typeface="Calibri" panose="020F0502020204030204" pitchFamily="34" charset="0"/>
                <a:cs typeface="Calibri" panose="020F0502020204030204" pitchFamily="34" charset="0"/>
              </a:rPr>
            </a:br>
            <a:r>
              <a:rPr lang="en-US" sz="2400" b="1" dirty="0">
                <a:solidFill>
                  <a:schemeClr val="accent3"/>
                </a:solidFill>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Determine what items increased or decreased and by how much.</a:t>
            </a:r>
            <a:br>
              <a:rPr lang="en-US" sz="2400" dirty="0">
                <a:latin typeface="Calibri" panose="020F0502020204030204" pitchFamily="34" charset="0"/>
                <a:cs typeface="Calibri" panose="020F0502020204030204" pitchFamily="34" charset="0"/>
              </a:rPr>
            </a:br>
            <a:r>
              <a:rPr lang="en-US" sz="2400" b="1" dirty="0">
                <a:solidFill>
                  <a:schemeClr val="accent3"/>
                </a:solidFill>
                <a:latin typeface="Calibri" panose="020F0502020204030204" pitchFamily="34" charset="0"/>
                <a:cs typeface="Calibri" panose="020F0502020204030204" pitchFamily="34" charset="0"/>
              </a:rPr>
              <a:t>3</a:t>
            </a:r>
            <a:r>
              <a:rPr lang="en-US" sz="2400" dirty="0">
                <a:latin typeface="Calibri" panose="020F0502020204030204" pitchFamily="34" charset="0"/>
                <a:cs typeface="Calibri" panose="020F0502020204030204" pitchFamily="34" charset="0"/>
              </a:rPr>
              <a:t> - Translate the increases and decreases into debits and credits. </a:t>
            </a:r>
            <a:br>
              <a:rPr lang="en-US" sz="24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
            </a:r>
            <a:br>
              <a:rPr lang="en-US" sz="24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
            </a:r>
            <a:br>
              <a:rPr lang="en-US" sz="24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
            </a:r>
            <a:br>
              <a:rPr lang="en-US" sz="24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
            </a:r>
            <a:br>
              <a:rPr lang="en-US" sz="2400" dirty="0">
                <a:latin typeface="Calibri" panose="020F0502020204030204" pitchFamily="34" charset="0"/>
                <a:cs typeface="Calibri" panose="020F0502020204030204" pitchFamily="34" charset="0"/>
              </a:rPr>
            </a:br>
            <a:r>
              <a:rPr lang="en-US" sz="2800" dirty="0">
                <a:solidFill>
                  <a:schemeClr val="accent1"/>
                </a:solidFill>
              </a:rPr>
              <a:t/>
            </a:r>
            <a:br>
              <a:rPr lang="en-US" sz="2800" dirty="0">
                <a:solidFill>
                  <a:schemeClr val="accent1"/>
                </a:solidFill>
              </a:rPr>
            </a:br>
            <a:r>
              <a:rPr lang="en-US" sz="2800" b="1" dirty="0">
                <a:solidFill>
                  <a:schemeClr val="accent2"/>
                </a:solidFill>
                <a:latin typeface="Calibri" panose="020F0502020204030204" pitchFamily="34" charset="0"/>
                <a:cs typeface="Calibri" panose="020F0502020204030204" pitchFamily="34" charset="0"/>
              </a:rPr>
              <a:t/>
            </a:r>
            <a:br>
              <a:rPr lang="en-US" sz="2800" b="1" dirty="0">
                <a:solidFill>
                  <a:schemeClr val="accent2"/>
                </a:solidFill>
                <a:latin typeface="Calibri" panose="020F0502020204030204" pitchFamily="34" charset="0"/>
                <a:cs typeface="Calibri" panose="020F0502020204030204" pitchFamily="34" charset="0"/>
              </a:rPr>
            </a:br>
            <a:r>
              <a:rPr lang="en-US" sz="2800" b="1" dirty="0">
                <a:solidFill>
                  <a:schemeClr val="accent2"/>
                </a:solidFill>
                <a:latin typeface="Calibri" panose="020F0502020204030204" pitchFamily="34" charset="0"/>
                <a:cs typeface="Calibri" panose="020F0502020204030204" pitchFamily="34" charset="0"/>
              </a:rPr>
              <a:t/>
            </a:r>
            <a:br>
              <a:rPr lang="en-US" sz="2800" b="1" dirty="0">
                <a:solidFill>
                  <a:schemeClr val="accent2"/>
                </a:solidFill>
                <a:latin typeface="Calibri" panose="020F0502020204030204" pitchFamily="34" charset="0"/>
                <a:cs typeface="Calibri" panose="020F0502020204030204" pitchFamily="34" charset="0"/>
              </a:rPr>
            </a:br>
            <a:endParaRPr lang="en-US" sz="2800" dirty="0">
              <a:solidFill>
                <a:schemeClr val="accent2"/>
              </a:solidFill>
              <a:latin typeface="Calibri" panose="020F0502020204030204" pitchFamily="34" charset="0"/>
              <a:cs typeface="Calibri" panose="020F0502020204030204" pitchFamily="34" charset="0"/>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38</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3</a:t>
            </a:r>
          </a:p>
        </p:txBody>
      </p:sp>
    </p:spTree>
    <p:extLst>
      <p:ext uri="{BB962C8B-B14F-4D97-AF65-F5344CB8AC3E}">
        <p14:creationId xmlns:p14="http://schemas.microsoft.com/office/powerpoint/2010/main" val="7593210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52400" y="656983"/>
            <a:ext cx="8839200" cy="2640723"/>
          </a:xfrm>
          <a:prstGeom prst="rect">
            <a:avLst/>
          </a:prstGeom>
        </p:spPr>
        <p:txBody>
          <a:bodyPr wrap="square">
            <a:spAutoFit/>
          </a:bodyPr>
          <a:lstStyle/>
          <a:p>
            <a:r>
              <a:rPr lang="en-US" sz="2400" dirty="0">
                <a:latin typeface="Calibri" panose="020F0502020204030204" pitchFamily="34" charset="0"/>
                <a:cs typeface="Calibri" panose="020F0502020204030204" pitchFamily="34" charset="0"/>
              </a:rPr>
              <a:t/>
            </a:r>
            <a:br>
              <a:rPr lang="en-US" sz="24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
            </a:r>
            <a:br>
              <a:rPr lang="en-US" sz="24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
            </a:r>
            <a:br>
              <a:rPr lang="en-US" sz="2400" dirty="0">
                <a:latin typeface="Calibri" panose="020F0502020204030204" pitchFamily="34" charset="0"/>
                <a:cs typeface="Calibri" panose="020F0502020204030204" pitchFamily="34" charset="0"/>
              </a:rPr>
            </a:br>
            <a:r>
              <a:rPr lang="en-US" sz="2800" dirty="0">
                <a:solidFill>
                  <a:schemeClr val="accent1"/>
                </a:solidFill>
              </a:rPr>
              <a:t/>
            </a:r>
            <a:br>
              <a:rPr lang="en-US" sz="2800" dirty="0">
                <a:solidFill>
                  <a:schemeClr val="accent1"/>
                </a:solidFill>
              </a:rPr>
            </a:br>
            <a:r>
              <a:rPr lang="en-US" sz="2800" b="1" dirty="0">
                <a:solidFill>
                  <a:schemeClr val="accent2"/>
                </a:solidFill>
                <a:latin typeface="Calibri" panose="020F0502020204030204" pitchFamily="34" charset="0"/>
                <a:cs typeface="Calibri" panose="020F0502020204030204" pitchFamily="34" charset="0"/>
              </a:rPr>
              <a:t/>
            </a:r>
            <a:br>
              <a:rPr lang="en-US" sz="2800" b="1" dirty="0">
                <a:solidFill>
                  <a:schemeClr val="accent2"/>
                </a:solidFill>
                <a:latin typeface="Calibri" panose="020F0502020204030204" pitchFamily="34" charset="0"/>
                <a:cs typeface="Calibri" panose="020F0502020204030204" pitchFamily="34" charset="0"/>
              </a:rPr>
            </a:br>
            <a:r>
              <a:rPr lang="en-US" sz="2800" b="1" dirty="0">
                <a:solidFill>
                  <a:schemeClr val="accent2"/>
                </a:solidFill>
                <a:latin typeface="Calibri" panose="020F0502020204030204" pitchFamily="34" charset="0"/>
                <a:cs typeface="Calibri" panose="020F0502020204030204" pitchFamily="34" charset="0"/>
              </a:rPr>
              <a:t/>
            </a:r>
            <a:br>
              <a:rPr lang="en-US" sz="2800" b="1" dirty="0">
                <a:solidFill>
                  <a:schemeClr val="accent2"/>
                </a:solidFill>
                <a:latin typeface="Calibri" panose="020F0502020204030204" pitchFamily="34" charset="0"/>
                <a:cs typeface="Calibri" panose="020F0502020204030204" pitchFamily="34" charset="0"/>
              </a:rPr>
            </a:br>
            <a:endParaRPr lang="en-US" sz="2800" dirty="0">
              <a:solidFill>
                <a:schemeClr val="accent2"/>
              </a:solidFill>
              <a:latin typeface="Calibri" panose="020F0502020204030204" pitchFamily="34" charset="0"/>
              <a:cs typeface="Calibri" panose="020F0502020204030204" pitchFamily="34" charset="0"/>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39</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3</a:t>
            </a:r>
          </a:p>
        </p:txBody>
      </p:sp>
      <p:pic>
        <p:nvPicPr>
          <p:cNvPr id="3" name="Picture 2">
            <a:extLst>
              <a:ext uri="{FF2B5EF4-FFF2-40B4-BE49-F238E27FC236}">
                <a16:creationId xmlns:a16="http://schemas.microsoft.com/office/drawing/2014/main" id="{F84E1A62-A0AA-BE4D-A66F-D7AB01186B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695" y="571500"/>
            <a:ext cx="6508750" cy="5715000"/>
          </a:xfrm>
          <a:prstGeom prst="rect">
            <a:avLst/>
          </a:prstGeom>
        </p:spPr>
      </p:pic>
      <p:pic>
        <p:nvPicPr>
          <p:cNvPr id="7" name="Picture 6">
            <a:extLst>
              <a:ext uri="{FF2B5EF4-FFF2-40B4-BE49-F238E27FC236}">
                <a16:creationId xmlns:a16="http://schemas.microsoft.com/office/drawing/2014/main" id="{4494A4CD-5157-2E48-BC02-7BD9623C76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6445" y="5700491"/>
            <a:ext cx="908061" cy="436789"/>
          </a:xfrm>
          <a:prstGeom prst="rect">
            <a:avLst/>
          </a:prstGeom>
        </p:spPr>
      </p:pic>
      <p:pic>
        <p:nvPicPr>
          <p:cNvPr id="10" name="Picture 9">
            <a:extLst>
              <a:ext uri="{FF2B5EF4-FFF2-40B4-BE49-F238E27FC236}">
                <a16:creationId xmlns:a16="http://schemas.microsoft.com/office/drawing/2014/main" id="{896BB5C5-9D12-684C-A9B7-A07FD7614F1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61887" y="4280116"/>
            <a:ext cx="1454150" cy="977900"/>
          </a:xfrm>
          <a:prstGeom prst="rect">
            <a:avLst/>
          </a:prstGeom>
        </p:spPr>
      </p:pic>
    </p:spTree>
    <p:extLst>
      <p:ext uri="{BB962C8B-B14F-4D97-AF65-F5344CB8AC3E}">
        <p14:creationId xmlns:p14="http://schemas.microsoft.com/office/powerpoint/2010/main" val="23174979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p:cNvSpPr>
            <a:spLocks noGrp="1"/>
          </p:cNvSpPr>
          <p:nvPr>
            <p:ph type="title"/>
          </p:nvPr>
        </p:nvSpPr>
        <p:spPr>
          <a:xfrm>
            <a:off x="304800" y="1828800"/>
            <a:ext cx="8534400" cy="2667000"/>
          </a:xfrm>
          <a:prstGeom prst="rect">
            <a:avLst/>
          </a:prstGeom>
        </p:spPr>
        <p:txBody>
          <a:bodyPr>
            <a:noAutofit/>
          </a:bodyPr>
          <a:lstStyle/>
          <a:p>
            <a:pPr>
              <a:lnSpc>
                <a:spcPct val="100000"/>
              </a:lnSpc>
              <a:spcBef>
                <a:spcPts val="600"/>
              </a:spcBef>
            </a:pPr>
            <a:r>
              <a:rPr lang="en-IN" b="1" dirty="0">
                <a:solidFill>
                  <a:srgbClr val="931B21"/>
                </a:solidFill>
              </a:rPr>
              <a:t>Learning Objective 1</a:t>
            </a:r>
            <a:br>
              <a:rPr lang="en-IN" b="1" dirty="0">
                <a:solidFill>
                  <a:srgbClr val="931B21"/>
                </a:solidFill>
              </a:rPr>
            </a:br>
            <a:r>
              <a:rPr lang="en-US" b="1" dirty="0">
                <a:solidFill>
                  <a:schemeClr val="accent1"/>
                </a:solidFill>
              </a:rPr>
              <a:t>Describe how accounts, debits, and credits are used to record business transactions. </a:t>
            </a:r>
            <a:r>
              <a:rPr lang="en-US" dirty="0"/>
              <a:t/>
            </a:r>
            <a:br>
              <a:rPr lang="en-US" dirty="0"/>
            </a:br>
            <a:r>
              <a:rPr lang="en-US" b="1" dirty="0">
                <a:solidFill>
                  <a:schemeClr val="accent1"/>
                </a:solidFill>
              </a:rPr>
              <a:t/>
            </a:r>
            <a:br>
              <a:rPr lang="en-US" b="1" dirty="0">
                <a:solidFill>
                  <a:schemeClr val="accent1"/>
                </a:solidFill>
              </a:rPr>
            </a:br>
            <a:endParaRPr lang="en-US" b="1" dirty="0">
              <a:solidFill>
                <a:schemeClr val="accent1"/>
              </a:solidFill>
            </a:endParaRPr>
          </a:p>
        </p:txBody>
      </p:sp>
      <p:sp>
        <p:nvSpPr>
          <p:cNvPr id="5" name="Slide Number Placeholder "/>
          <p:cNvSpPr>
            <a:spLocks noGrp="1"/>
          </p:cNvSpPr>
          <p:nvPr>
            <p:ph type="sldNum" sz="quarter" idx="10"/>
          </p:nvPr>
        </p:nvSpPr>
        <p:spPr/>
        <p:txBody>
          <a:bodyPr/>
          <a:lstStyle/>
          <a:p>
            <a:fld id="{67B19427-F580-D146-B60E-4CADEE75497F}" type="slidenum">
              <a:rPr lang="en-US" smtClean="0"/>
              <a:pPr/>
              <a:t>4</a:t>
            </a:fld>
            <a:endParaRPr lang="en-US" dirty="0"/>
          </a:p>
        </p:txBody>
      </p:sp>
      <p:sp>
        <p:nvSpPr>
          <p:cNvPr id="6" name="Footer Placeholder "/>
          <p:cNvSpPr>
            <a:spLocks noGrp="1"/>
          </p:cNvSpPr>
          <p:nvPr>
            <p:ph type="ftr" sz="quarter" idx="11"/>
          </p:nvPr>
        </p:nvSpPr>
        <p:spPr/>
        <p:txBody>
          <a:bodyPr/>
          <a:lstStyle/>
          <a:p>
            <a:r>
              <a:rPr lang="en-US" dirty="0"/>
              <a:t>Copyright ©2019 John Wiley &amp; Sons, Inc. </a:t>
            </a:r>
          </a:p>
        </p:txBody>
      </p:sp>
      <p:sp>
        <p:nvSpPr>
          <p:cNvPr id="7"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1</a:t>
            </a:r>
          </a:p>
        </p:txBody>
      </p:sp>
    </p:spTree>
    <p:extLst>
      <p:ext uri="{BB962C8B-B14F-4D97-AF65-F5344CB8AC3E}">
        <p14:creationId xmlns:p14="http://schemas.microsoft.com/office/powerpoint/2010/main" val="7748081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52400" y="656983"/>
            <a:ext cx="8839200" cy="2640723"/>
          </a:xfrm>
          <a:prstGeom prst="rect">
            <a:avLst/>
          </a:prstGeom>
        </p:spPr>
        <p:txBody>
          <a:bodyPr wrap="square">
            <a:spAutoFit/>
          </a:bodyPr>
          <a:lstStyle/>
          <a:p>
            <a:r>
              <a:rPr lang="en-US" sz="2400" dirty="0">
                <a:latin typeface="Calibri" panose="020F0502020204030204" pitchFamily="34" charset="0"/>
                <a:cs typeface="Calibri" panose="020F0502020204030204" pitchFamily="34" charset="0"/>
              </a:rPr>
              <a:t/>
            </a:r>
            <a:br>
              <a:rPr lang="en-US" sz="24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
            </a:r>
            <a:br>
              <a:rPr lang="en-US" sz="24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
            </a:r>
            <a:br>
              <a:rPr lang="en-US" sz="2400" dirty="0">
                <a:latin typeface="Calibri" panose="020F0502020204030204" pitchFamily="34" charset="0"/>
                <a:cs typeface="Calibri" panose="020F0502020204030204" pitchFamily="34" charset="0"/>
              </a:rPr>
            </a:br>
            <a:r>
              <a:rPr lang="en-US" sz="2800" dirty="0">
                <a:solidFill>
                  <a:schemeClr val="accent1"/>
                </a:solidFill>
              </a:rPr>
              <a:t/>
            </a:r>
            <a:br>
              <a:rPr lang="en-US" sz="2800" dirty="0">
                <a:solidFill>
                  <a:schemeClr val="accent1"/>
                </a:solidFill>
              </a:rPr>
            </a:br>
            <a:r>
              <a:rPr lang="en-US" sz="2800" b="1" dirty="0">
                <a:solidFill>
                  <a:schemeClr val="accent2"/>
                </a:solidFill>
                <a:latin typeface="Calibri" panose="020F0502020204030204" pitchFamily="34" charset="0"/>
                <a:cs typeface="Calibri" panose="020F0502020204030204" pitchFamily="34" charset="0"/>
              </a:rPr>
              <a:t/>
            </a:r>
            <a:br>
              <a:rPr lang="en-US" sz="2800" b="1" dirty="0">
                <a:solidFill>
                  <a:schemeClr val="accent2"/>
                </a:solidFill>
                <a:latin typeface="Calibri" panose="020F0502020204030204" pitchFamily="34" charset="0"/>
                <a:cs typeface="Calibri" panose="020F0502020204030204" pitchFamily="34" charset="0"/>
              </a:rPr>
            </a:br>
            <a:r>
              <a:rPr lang="en-US" sz="2800" b="1" dirty="0">
                <a:solidFill>
                  <a:schemeClr val="accent2"/>
                </a:solidFill>
                <a:latin typeface="Calibri" panose="020F0502020204030204" pitchFamily="34" charset="0"/>
                <a:cs typeface="Calibri" panose="020F0502020204030204" pitchFamily="34" charset="0"/>
              </a:rPr>
              <a:t/>
            </a:r>
            <a:br>
              <a:rPr lang="en-US" sz="2800" b="1" dirty="0">
                <a:solidFill>
                  <a:schemeClr val="accent2"/>
                </a:solidFill>
                <a:latin typeface="Calibri" panose="020F0502020204030204" pitchFamily="34" charset="0"/>
                <a:cs typeface="Calibri" panose="020F0502020204030204" pitchFamily="34" charset="0"/>
              </a:rPr>
            </a:br>
            <a:endParaRPr lang="en-US" sz="2800" dirty="0">
              <a:solidFill>
                <a:schemeClr val="accent2"/>
              </a:solidFill>
              <a:latin typeface="Calibri" panose="020F0502020204030204" pitchFamily="34" charset="0"/>
              <a:cs typeface="Calibri" panose="020F0502020204030204" pitchFamily="34" charset="0"/>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40</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3</a:t>
            </a:r>
          </a:p>
        </p:txBody>
      </p:sp>
      <p:pic>
        <p:nvPicPr>
          <p:cNvPr id="4" name="Picture 3">
            <a:extLst>
              <a:ext uri="{FF2B5EF4-FFF2-40B4-BE49-F238E27FC236}">
                <a16:creationId xmlns:a16="http://schemas.microsoft.com/office/drawing/2014/main" id="{3C931247-0AFF-9E4E-B59B-EB32ACEDEF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677736"/>
            <a:ext cx="7315200" cy="5418263"/>
          </a:xfrm>
          <a:prstGeom prst="rect">
            <a:avLst/>
          </a:prstGeom>
        </p:spPr>
      </p:pic>
      <p:pic>
        <p:nvPicPr>
          <p:cNvPr id="10" name="Picture 9">
            <a:extLst>
              <a:ext uri="{FF2B5EF4-FFF2-40B4-BE49-F238E27FC236}">
                <a16:creationId xmlns:a16="http://schemas.microsoft.com/office/drawing/2014/main" id="{61F43C57-00CD-6D46-BB40-22E2B69D40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24307" y="5633308"/>
            <a:ext cx="1402686" cy="413352"/>
          </a:xfrm>
          <a:prstGeom prst="rect">
            <a:avLst/>
          </a:prstGeom>
        </p:spPr>
      </p:pic>
      <p:pic>
        <p:nvPicPr>
          <p:cNvPr id="15" name="Picture 14">
            <a:extLst>
              <a:ext uri="{FF2B5EF4-FFF2-40B4-BE49-F238E27FC236}">
                <a16:creationId xmlns:a16="http://schemas.microsoft.com/office/drawing/2014/main" id="{8760EEC3-E541-EC4F-8674-BF23B3BA142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43800" y="4267201"/>
            <a:ext cx="884092" cy="429652"/>
          </a:xfrm>
          <a:prstGeom prst="rect">
            <a:avLst/>
          </a:prstGeom>
        </p:spPr>
      </p:pic>
    </p:spTree>
    <p:extLst>
      <p:ext uri="{BB962C8B-B14F-4D97-AF65-F5344CB8AC3E}">
        <p14:creationId xmlns:p14="http://schemas.microsoft.com/office/powerpoint/2010/main" val="1588302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52400" y="656983"/>
            <a:ext cx="8839200" cy="2640723"/>
          </a:xfrm>
          <a:prstGeom prst="rect">
            <a:avLst/>
          </a:prstGeom>
        </p:spPr>
        <p:txBody>
          <a:bodyPr wrap="square">
            <a:spAutoFit/>
          </a:bodyPr>
          <a:lstStyle/>
          <a:p>
            <a:r>
              <a:rPr lang="en-US" sz="2400" dirty="0">
                <a:latin typeface="Calibri" panose="020F0502020204030204" pitchFamily="34" charset="0"/>
                <a:cs typeface="Calibri" panose="020F0502020204030204" pitchFamily="34" charset="0"/>
              </a:rPr>
              <a:t/>
            </a:r>
            <a:br>
              <a:rPr lang="en-US" sz="24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
            </a:r>
            <a:br>
              <a:rPr lang="en-US" sz="24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
            </a:r>
            <a:br>
              <a:rPr lang="en-US" sz="2400" dirty="0">
                <a:latin typeface="Calibri" panose="020F0502020204030204" pitchFamily="34" charset="0"/>
                <a:cs typeface="Calibri" panose="020F0502020204030204" pitchFamily="34" charset="0"/>
              </a:rPr>
            </a:br>
            <a:r>
              <a:rPr lang="en-US" sz="2800" dirty="0">
                <a:solidFill>
                  <a:schemeClr val="accent1"/>
                </a:solidFill>
              </a:rPr>
              <a:t/>
            </a:r>
            <a:br>
              <a:rPr lang="en-US" sz="2800" dirty="0">
                <a:solidFill>
                  <a:schemeClr val="accent1"/>
                </a:solidFill>
              </a:rPr>
            </a:br>
            <a:r>
              <a:rPr lang="en-US" sz="2800" b="1" dirty="0">
                <a:solidFill>
                  <a:schemeClr val="accent2"/>
                </a:solidFill>
                <a:latin typeface="Calibri" panose="020F0502020204030204" pitchFamily="34" charset="0"/>
                <a:cs typeface="Calibri" panose="020F0502020204030204" pitchFamily="34" charset="0"/>
              </a:rPr>
              <a:t/>
            </a:r>
            <a:br>
              <a:rPr lang="en-US" sz="2800" b="1" dirty="0">
                <a:solidFill>
                  <a:schemeClr val="accent2"/>
                </a:solidFill>
                <a:latin typeface="Calibri" panose="020F0502020204030204" pitchFamily="34" charset="0"/>
                <a:cs typeface="Calibri" panose="020F0502020204030204" pitchFamily="34" charset="0"/>
              </a:rPr>
            </a:br>
            <a:r>
              <a:rPr lang="en-US" sz="2800" b="1" dirty="0">
                <a:solidFill>
                  <a:schemeClr val="accent2"/>
                </a:solidFill>
                <a:latin typeface="Calibri" panose="020F0502020204030204" pitchFamily="34" charset="0"/>
                <a:cs typeface="Calibri" panose="020F0502020204030204" pitchFamily="34" charset="0"/>
              </a:rPr>
              <a:t/>
            </a:r>
            <a:br>
              <a:rPr lang="en-US" sz="2800" b="1" dirty="0">
                <a:solidFill>
                  <a:schemeClr val="accent2"/>
                </a:solidFill>
                <a:latin typeface="Calibri" panose="020F0502020204030204" pitchFamily="34" charset="0"/>
                <a:cs typeface="Calibri" panose="020F0502020204030204" pitchFamily="34" charset="0"/>
              </a:rPr>
            </a:br>
            <a:endParaRPr lang="en-US" sz="2800" dirty="0">
              <a:solidFill>
                <a:schemeClr val="accent2"/>
              </a:solidFill>
              <a:latin typeface="Calibri" panose="020F0502020204030204" pitchFamily="34" charset="0"/>
              <a:cs typeface="Calibri" panose="020F0502020204030204" pitchFamily="34" charset="0"/>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41</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3</a:t>
            </a:r>
          </a:p>
        </p:txBody>
      </p:sp>
      <p:pic>
        <p:nvPicPr>
          <p:cNvPr id="3" name="Picture 2">
            <a:extLst>
              <a:ext uri="{FF2B5EF4-FFF2-40B4-BE49-F238E27FC236}">
                <a16:creationId xmlns:a16="http://schemas.microsoft.com/office/drawing/2014/main" id="{A97BE762-B7A2-7C4D-B3D2-76AEEEB678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576942"/>
            <a:ext cx="6113501" cy="5704115"/>
          </a:xfrm>
          <a:prstGeom prst="rect">
            <a:avLst/>
          </a:prstGeom>
        </p:spPr>
      </p:pic>
      <p:pic>
        <p:nvPicPr>
          <p:cNvPr id="9" name="Picture 8">
            <a:extLst>
              <a:ext uri="{FF2B5EF4-FFF2-40B4-BE49-F238E27FC236}">
                <a16:creationId xmlns:a16="http://schemas.microsoft.com/office/drawing/2014/main" id="{2D474F51-91B2-5A44-8AE6-BFF74A9E64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76964" y="5782340"/>
            <a:ext cx="1020354" cy="413656"/>
          </a:xfrm>
          <a:prstGeom prst="rect">
            <a:avLst/>
          </a:prstGeom>
        </p:spPr>
      </p:pic>
      <p:pic>
        <p:nvPicPr>
          <p:cNvPr id="12" name="Picture 11">
            <a:extLst>
              <a:ext uri="{FF2B5EF4-FFF2-40B4-BE49-F238E27FC236}">
                <a16:creationId xmlns:a16="http://schemas.microsoft.com/office/drawing/2014/main" id="{D55E9525-9539-9447-9827-579AF8BA6B4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9750" y="4615404"/>
            <a:ext cx="1413650" cy="763050"/>
          </a:xfrm>
          <a:prstGeom prst="rect">
            <a:avLst/>
          </a:prstGeom>
        </p:spPr>
      </p:pic>
    </p:spTree>
    <p:extLst>
      <p:ext uri="{BB962C8B-B14F-4D97-AF65-F5344CB8AC3E}">
        <p14:creationId xmlns:p14="http://schemas.microsoft.com/office/powerpoint/2010/main" val="27614581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52400" y="656983"/>
            <a:ext cx="8839200" cy="2640723"/>
          </a:xfrm>
          <a:prstGeom prst="rect">
            <a:avLst/>
          </a:prstGeom>
        </p:spPr>
        <p:txBody>
          <a:bodyPr wrap="square">
            <a:spAutoFit/>
          </a:bodyPr>
          <a:lstStyle/>
          <a:p>
            <a:r>
              <a:rPr lang="en-US" sz="2400" dirty="0">
                <a:latin typeface="Calibri" panose="020F0502020204030204" pitchFamily="34" charset="0"/>
                <a:cs typeface="Calibri" panose="020F0502020204030204" pitchFamily="34" charset="0"/>
              </a:rPr>
              <a:t/>
            </a:r>
            <a:br>
              <a:rPr lang="en-US" sz="24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
            </a:r>
            <a:br>
              <a:rPr lang="en-US" sz="24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
            </a:r>
            <a:br>
              <a:rPr lang="en-US" sz="2400" dirty="0">
                <a:latin typeface="Calibri" panose="020F0502020204030204" pitchFamily="34" charset="0"/>
                <a:cs typeface="Calibri" panose="020F0502020204030204" pitchFamily="34" charset="0"/>
              </a:rPr>
            </a:br>
            <a:r>
              <a:rPr lang="en-US" sz="2800" dirty="0">
                <a:solidFill>
                  <a:schemeClr val="accent1"/>
                </a:solidFill>
              </a:rPr>
              <a:t/>
            </a:r>
            <a:br>
              <a:rPr lang="en-US" sz="2800" dirty="0">
                <a:solidFill>
                  <a:schemeClr val="accent1"/>
                </a:solidFill>
              </a:rPr>
            </a:br>
            <a:r>
              <a:rPr lang="en-US" sz="2800" b="1" dirty="0">
                <a:solidFill>
                  <a:schemeClr val="accent2"/>
                </a:solidFill>
                <a:latin typeface="Calibri" panose="020F0502020204030204" pitchFamily="34" charset="0"/>
                <a:cs typeface="Calibri" panose="020F0502020204030204" pitchFamily="34" charset="0"/>
              </a:rPr>
              <a:t/>
            </a:r>
            <a:br>
              <a:rPr lang="en-US" sz="2800" b="1" dirty="0">
                <a:solidFill>
                  <a:schemeClr val="accent2"/>
                </a:solidFill>
                <a:latin typeface="Calibri" panose="020F0502020204030204" pitchFamily="34" charset="0"/>
                <a:cs typeface="Calibri" panose="020F0502020204030204" pitchFamily="34" charset="0"/>
              </a:rPr>
            </a:br>
            <a:r>
              <a:rPr lang="en-US" sz="2800" b="1" dirty="0">
                <a:solidFill>
                  <a:schemeClr val="accent2"/>
                </a:solidFill>
                <a:latin typeface="Calibri" panose="020F0502020204030204" pitchFamily="34" charset="0"/>
                <a:cs typeface="Calibri" panose="020F0502020204030204" pitchFamily="34" charset="0"/>
              </a:rPr>
              <a:t/>
            </a:r>
            <a:br>
              <a:rPr lang="en-US" sz="2800" b="1" dirty="0">
                <a:solidFill>
                  <a:schemeClr val="accent2"/>
                </a:solidFill>
                <a:latin typeface="Calibri" panose="020F0502020204030204" pitchFamily="34" charset="0"/>
                <a:cs typeface="Calibri" panose="020F0502020204030204" pitchFamily="34" charset="0"/>
              </a:rPr>
            </a:br>
            <a:endParaRPr lang="en-US" sz="2800" dirty="0">
              <a:solidFill>
                <a:schemeClr val="accent2"/>
              </a:solidFill>
              <a:latin typeface="Calibri" panose="020F0502020204030204" pitchFamily="34" charset="0"/>
              <a:cs typeface="Calibri" panose="020F0502020204030204" pitchFamily="34" charset="0"/>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42</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3</a:t>
            </a:r>
          </a:p>
        </p:txBody>
      </p:sp>
      <p:pic>
        <p:nvPicPr>
          <p:cNvPr id="3" name="Picture 2">
            <a:extLst>
              <a:ext uri="{FF2B5EF4-FFF2-40B4-BE49-F238E27FC236}">
                <a16:creationId xmlns:a16="http://schemas.microsoft.com/office/drawing/2014/main" id="{A97BE762-B7A2-7C4D-B3D2-76AEEEB678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576942"/>
            <a:ext cx="6113501" cy="5704115"/>
          </a:xfrm>
          <a:prstGeom prst="rect">
            <a:avLst/>
          </a:prstGeom>
        </p:spPr>
      </p:pic>
      <p:pic>
        <p:nvPicPr>
          <p:cNvPr id="9" name="Picture 8">
            <a:extLst>
              <a:ext uri="{FF2B5EF4-FFF2-40B4-BE49-F238E27FC236}">
                <a16:creationId xmlns:a16="http://schemas.microsoft.com/office/drawing/2014/main" id="{2D474F51-91B2-5A44-8AE6-BFF74A9E64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76964" y="5782340"/>
            <a:ext cx="1020354" cy="413656"/>
          </a:xfrm>
          <a:prstGeom prst="rect">
            <a:avLst/>
          </a:prstGeom>
        </p:spPr>
      </p:pic>
      <p:pic>
        <p:nvPicPr>
          <p:cNvPr id="12" name="Picture 11">
            <a:extLst>
              <a:ext uri="{FF2B5EF4-FFF2-40B4-BE49-F238E27FC236}">
                <a16:creationId xmlns:a16="http://schemas.microsoft.com/office/drawing/2014/main" id="{D55E9525-9539-9447-9827-579AF8BA6B4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9750" y="4615404"/>
            <a:ext cx="1413650" cy="763050"/>
          </a:xfrm>
          <a:prstGeom prst="rect">
            <a:avLst/>
          </a:prstGeom>
        </p:spPr>
      </p:pic>
      <p:sp>
        <p:nvSpPr>
          <p:cNvPr id="2" name="TextBox 1">
            <a:extLst>
              <a:ext uri="{FF2B5EF4-FFF2-40B4-BE49-F238E27FC236}">
                <a16:creationId xmlns:a16="http://schemas.microsoft.com/office/drawing/2014/main" id="{717A12FA-5402-1140-AB8A-283E161DB381}"/>
              </a:ext>
            </a:extLst>
          </p:cNvPr>
          <p:cNvSpPr txBox="1"/>
          <p:nvPr/>
        </p:nvSpPr>
        <p:spPr>
          <a:xfrm>
            <a:off x="6723101" y="2919854"/>
            <a:ext cx="1582699" cy="707886"/>
          </a:xfrm>
          <a:prstGeom prst="rect">
            <a:avLst/>
          </a:prstGeom>
          <a:noFill/>
        </p:spPr>
        <p:txBody>
          <a:bodyPr wrap="square" rtlCol="0">
            <a:spAutoFit/>
          </a:bodyPr>
          <a:lstStyle/>
          <a:p>
            <a:r>
              <a:rPr lang="en-US" sz="1000" dirty="0"/>
              <a:t>Unearned Service Revenue is considered a liability even though the word </a:t>
            </a:r>
            <a:r>
              <a:rPr lang="en-US" sz="1000" i="1" dirty="0"/>
              <a:t>payable </a:t>
            </a:r>
            <a:r>
              <a:rPr lang="en-US" sz="1000" dirty="0"/>
              <a:t>is not used. </a:t>
            </a:r>
          </a:p>
        </p:txBody>
      </p:sp>
    </p:spTree>
    <p:extLst>
      <p:ext uri="{BB962C8B-B14F-4D97-AF65-F5344CB8AC3E}">
        <p14:creationId xmlns:p14="http://schemas.microsoft.com/office/powerpoint/2010/main" val="16427558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52400" y="656983"/>
            <a:ext cx="8839200" cy="2640723"/>
          </a:xfrm>
          <a:prstGeom prst="rect">
            <a:avLst/>
          </a:prstGeom>
        </p:spPr>
        <p:txBody>
          <a:bodyPr wrap="square">
            <a:spAutoFit/>
          </a:bodyPr>
          <a:lstStyle/>
          <a:p>
            <a:r>
              <a:rPr lang="en-US" sz="2400" dirty="0">
                <a:latin typeface="Calibri" panose="020F0502020204030204" pitchFamily="34" charset="0"/>
                <a:cs typeface="Calibri" panose="020F0502020204030204" pitchFamily="34" charset="0"/>
              </a:rPr>
              <a:t/>
            </a:r>
            <a:br>
              <a:rPr lang="en-US" sz="24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
            </a:r>
            <a:br>
              <a:rPr lang="en-US" sz="24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
            </a:r>
            <a:br>
              <a:rPr lang="en-US" sz="2400" dirty="0">
                <a:latin typeface="Calibri" panose="020F0502020204030204" pitchFamily="34" charset="0"/>
                <a:cs typeface="Calibri" panose="020F0502020204030204" pitchFamily="34" charset="0"/>
              </a:rPr>
            </a:br>
            <a:r>
              <a:rPr lang="en-US" sz="2800" dirty="0">
                <a:solidFill>
                  <a:schemeClr val="accent1"/>
                </a:solidFill>
              </a:rPr>
              <a:t/>
            </a:r>
            <a:br>
              <a:rPr lang="en-US" sz="2800" dirty="0">
                <a:solidFill>
                  <a:schemeClr val="accent1"/>
                </a:solidFill>
              </a:rPr>
            </a:br>
            <a:r>
              <a:rPr lang="en-US" sz="2800" b="1" dirty="0">
                <a:solidFill>
                  <a:schemeClr val="accent2"/>
                </a:solidFill>
                <a:latin typeface="Calibri" panose="020F0502020204030204" pitchFamily="34" charset="0"/>
                <a:cs typeface="Calibri" panose="020F0502020204030204" pitchFamily="34" charset="0"/>
              </a:rPr>
              <a:t/>
            </a:r>
            <a:br>
              <a:rPr lang="en-US" sz="2800" b="1" dirty="0">
                <a:solidFill>
                  <a:schemeClr val="accent2"/>
                </a:solidFill>
                <a:latin typeface="Calibri" panose="020F0502020204030204" pitchFamily="34" charset="0"/>
                <a:cs typeface="Calibri" panose="020F0502020204030204" pitchFamily="34" charset="0"/>
              </a:rPr>
            </a:br>
            <a:r>
              <a:rPr lang="en-US" sz="2800" b="1" dirty="0">
                <a:solidFill>
                  <a:schemeClr val="accent2"/>
                </a:solidFill>
                <a:latin typeface="Calibri" panose="020F0502020204030204" pitchFamily="34" charset="0"/>
                <a:cs typeface="Calibri" panose="020F0502020204030204" pitchFamily="34" charset="0"/>
              </a:rPr>
              <a:t/>
            </a:r>
            <a:br>
              <a:rPr lang="en-US" sz="2800" b="1" dirty="0">
                <a:solidFill>
                  <a:schemeClr val="accent2"/>
                </a:solidFill>
                <a:latin typeface="Calibri" panose="020F0502020204030204" pitchFamily="34" charset="0"/>
                <a:cs typeface="Calibri" panose="020F0502020204030204" pitchFamily="34" charset="0"/>
              </a:rPr>
            </a:br>
            <a:endParaRPr lang="en-US" sz="2800" dirty="0">
              <a:solidFill>
                <a:schemeClr val="accent2"/>
              </a:solidFill>
              <a:latin typeface="Calibri" panose="020F0502020204030204" pitchFamily="34" charset="0"/>
              <a:cs typeface="Calibri" panose="020F0502020204030204" pitchFamily="34" charset="0"/>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43</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3</a:t>
            </a:r>
          </a:p>
        </p:txBody>
      </p:sp>
      <p:pic>
        <p:nvPicPr>
          <p:cNvPr id="11" name="Picture 10">
            <a:extLst>
              <a:ext uri="{FF2B5EF4-FFF2-40B4-BE49-F238E27FC236}">
                <a16:creationId xmlns:a16="http://schemas.microsoft.com/office/drawing/2014/main" id="{7EB82E4B-48E7-C74C-805C-8718889735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42544" y="5771988"/>
            <a:ext cx="1096656" cy="381446"/>
          </a:xfrm>
          <a:prstGeom prst="rect">
            <a:avLst/>
          </a:prstGeom>
        </p:spPr>
      </p:pic>
      <p:pic>
        <p:nvPicPr>
          <p:cNvPr id="15" name="Picture 14">
            <a:extLst>
              <a:ext uri="{FF2B5EF4-FFF2-40B4-BE49-F238E27FC236}">
                <a16:creationId xmlns:a16="http://schemas.microsoft.com/office/drawing/2014/main" id="{3264E348-8F1D-F247-8686-3B3D683ABA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100" y="533400"/>
            <a:ext cx="7497456" cy="5715000"/>
          </a:xfrm>
          <a:prstGeom prst="rect">
            <a:avLst/>
          </a:prstGeom>
        </p:spPr>
      </p:pic>
      <p:pic>
        <p:nvPicPr>
          <p:cNvPr id="19" name="Picture 18">
            <a:extLst>
              <a:ext uri="{FF2B5EF4-FFF2-40B4-BE49-F238E27FC236}">
                <a16:creationId xmlns:a16="http://schemas.microsoft.com/office/drawing/2014/main" id="{B5E417DD-BF5C-6A4D-ADC7-DDF65722940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3989" y="4206006"/>
            <a:ext cx="1073765" cy="657681"/>
          </a:xfrm>
          <a:prstGeom prst="rect">
            <a:avLst/>
          </a:prstGeom>
        </p:spPr>
      </p:pic>
    </p:spTree>
    <p:extLst>
      <p:ext uri="{BB962C8B-B14F-4D97-AF65-F5344CB8AC3E}">
        <p14:creationId xmlns:p14="http://schemas.microsoft.com/office/powerpoint/2010/main" val="38829447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52400" y="656983"/>
            <a:ext cx="8839200" cy="2640723"/>
          </a:xfrm>
          <a:prstGeom prst="rect">
            <a:avLst/>
          </a:prstGeom>
        </p:spPr>
        <p:txBody>
          <a:bodyPr wrap="square">
            <a:spAutoFit/>
          </a:bodyPr>
          <a:lstStyle/>
          <a:p>
            <a:r>
              <a:rPr lang="en-US" sz="2400" dirty="0">
                <a:latin typeface="Calibri" panose="020F0502020204030204" pitchFamily="34" charset="0"/>
                <a:cs typeface="Calibri" panose="020F0502020204030204" pitchFamily="34" charset="0"/>
              </a:rPr>
              <a:t/>
            </a:r>
            <a:br>
              <a:rPr lang="en-US" sz="24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
            </a:r>
            <a:br>
              <a:rPr lang="en-US" sz="24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
            </a:r>
            <a:br>
              <a:rPr lang="en-US" sz="2400" dirty="0">
                <a:latin typeface="Calibri" panose="020F0502020204030204" pitchFamily="34" charset="0"/>
                <a:cs typeface="Calibri" panose="020F0502020204030204" pitchFamily="34" charset="0"/>
              </a:rPr>
            </a:br>
            <a:r>
              <a:rPr lang="en-US" sz="2800" dirty="0">
                <a:solidFill>
                  <a:schemeClr val="accent1"/>
                </a:solidFill>
              </a:rPr>
              <a:t/>
            </a:r>
            <a:br>
              <a:rPr lang="en-US" sz="2800" dirty="0">
                <a:solidFill>
                  <a:schemeClr val="accent1"/>
                </a:solidFill>
              </a:rPr>
            </a:br>
            <a:r>
              <a:rPr lang="en-US" sz="2800" b="1" dirty="0">
                <a:solidFill>
                  <a:schemeClr val="accent2"/>
                </a:solidFill>
                <a:latin typeface="Calibri" panose="020F0502020204030204" pitchFamily="34" charset="0"/>
                <a:cs typeface="Calibri" panose="020F0502020204030204" pitchFamily="34" charset="0"/>
              </a:rPr>
              <a:t/>
            </a:r>
            <a:br>
              <a:rPr lang="en-US" sz="2800" b="1" dirty="0">
                <a:solidFill>
                  <a:schemeClr val="accent2"/>
                </a:solidFill>
                <a:latin typeface="Calibri" panose="020F0502020204030204" pitchFamily="34" charset="0"/>
                <a:cs typeface="Calibri" panose="020F0502020204030204" pitchFamily="34" charset="0"/>
              </a:rPr>
            </a:br>
            <a:r>
              <a:rPr lang="en-US" sz="2800" b="1" dirty="0">
                <a:solidFill>
                  <a:schemeClr val="accent2"/>
                </a:solidFill>
                <a:latin typeface="Calibri" panose="020F0502020204030204" pitchFamily="34" charset="0"/>
                <a:cs typeface="Calibri" panose="020F0502020204030204" pitchFamily="34" charset="0"/>
              </a:rPr>
              <a:t/>
            </a:r>
            <a:br>
              <a:rPr lang="en-US" sz="2800" b="1" dirty="0">
                <a:solidFill>
                  <a:schemeClr val="accent2"/>
                </a:solidFill>
                <a:latin typeface="Calibri" panose="020F0502020204030204" pitchFamily="34" charset="0"/>
                <a:cs typeface="Calibri" panose="020F0502020204030204" pitchFamily="34" charset="0"/>
              </a:rPr>
            </a:br>
            <a:endParaRPr lang="en-US" sz="2800" dirty="0">
              <a:solidFill>
                <a:schemeClr val="accent2"/>
              </a:solidFill>
              <a:latin typeface="Calibri" panose="020F0502020204030204" pitchFamily="34" charset="0"/>
              <a:cs typeface="Calibri" panose="020F0502020204030204" pitchFamily="34" charset="0"/>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44</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3</a:t>
            </a:r>
          </a:p>
        </p:txBody>
      </p:sp>
      <p:pic>
        <p:nvPicPr>
          <p:cNvPr id="3" name="Picture 2">
            <a:extLst>
              <a:ext uri="{FF2B5EF4-FFF2-40B4-BE49-F238E27FC236}">
                <a16:creationId xmlns:a16="http://schemas.microsoft.com/office/drawing/2014/main" id="{108D4605-759C-584D-8E67-07817FA8AE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147" y="573201"/>
            <a:ext cx="6292122" cy="5711598"/>
          </a:xfrm>
          <a:prstGeom prst="rect">
            <a:avLst/>
          </a:prstGeom>
        </p:spPr>
      </p:pic>
      <p:pic>
        <p:nvPicPr>
          <p:cNvPr id="7" name="Picture 6">
            <a:extLst>
              <a:ext uri="{FF2B5EF4-FFF2-40B4-BE49-F238E27FC236}">
                <a16:creationId xmlns:a16="http://schemas.microsoft.com/office/drawing/2014/main" id="{D5977B81-B147-6F40-8673-7F8DC72EED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67845" y="5858597"/>
            <a:ext cx="880730" cy="307985"/>
          </a:xfrm>
          <a:prstGeom prst="rect">
            <a:avLst/>
          </a:prstGeom>
        </p:spPr>
      </p:pic>
      <p:pic>
        <p:nvPicPr>
          <p:cNvPr id="10" name="Picture 9">
            <a:extLst>
              <a:ext uri="{FF2B5EF4-FFF2-40B4-BE49-F238E27FC236}">
                <a16:creationId xmlns:a16="http://schemas.microsoft.com/office/drawing/2014/main" id="{E5B1C3F8-5921-9D44-B955-FBAE356556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65269" y="4419600"/>
            <a:ext cx="1220755" cy="762000"/>
          </a:xfrm>
          <a:prstGeom prst="rect">
            <a:avLst/>
          </a:prstGeom>
        </p:spPr>
      </p:pic>
    </p:spTree>
    <p:extLst>
      <p:ext uri="{BB962C8B-B14F-4D97-AF65-F5344CB8AC3E}">
        <p14:creationId xmlns:p14="http://schemas.microsoft.com/office/powerpoint/2010/main" val="1261673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52400" y="656983"/>
            <a:ext cx="8839200" cy="2640723"/>
          </a:xfrm>
          <a:prstGeom prst="rect">
            <a:avLst/>
          </a:prstGeom>
        </p:spPr>
        <p:txBody>
          <a:bodyPr wrap="square">
            <a:spAutoFit/>
          </a:bodyPr>
          <a:lstStyle/>
          <a:p>
            <a:r>
              <a:rPr lang="en-US" sz="2400" dirty="0">
                <a:latin typeface="Calibri" panose="020F0502020204030204" pitchFamily="34" charset="0"/>
                <a:cs typeface="Calibri" panose="020F0502020204030204" pitchFamily="34" charset="0"/>
              </a:rPr>
              <a:t/>
            </a:r>
            <a:br>
              <a:rPr lang="en-US" sz="24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
            </a:r>
            <a:br>
              <a:rPr lang="en-US" sz="24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
            </a:r>
            <a:br>
              <a:rPr lang="en-US" sz="2400" dirty="0">
                <a:latin typeface="Calibri" panose="020F0502020204030204" pitchFamily="34" charset="0"/>
                <a:cs typeface="Calibri" panose="020F0502020204030204" pitchFamily="34" charset="0"/>
              </a:rPr>
            </a:br>
            <a:r>
              <a:rPr lang="en-US" sz="2800" dirty="0">
                <a:solidFill>
                  <a:schemeClr val="accent1"/>
                </a:solidFill>
              </a:rPr>
              <a:t/>
            </a:r>
            <a:br>
              <a:rPr lang="en-US" sz="2800" dirty="0">
                <a:solidFill>
                  <a:schemeClr val="accent1"/>
                </a:solidFill>
              </a:rPr>
            </a:br>
            <a:r>
              <a:rPr lang="en-US" sz="2800" b="1" dirty="0">
                <a:solidFill>
                  <a:schemeClr val="accent2"/>
                </a:solidFill>
                <a:latin typeface="Calibri" panose="020F0502020204030204" pitchFamily="34" charset="0"/>
                <a:cs typeface="Calibri" panose="020F0502020204030204" pitchFamily="34" charset="0"/>
              </a:rPr>
              <a:t/>
            </a:r>
            <a:br>
              <a:rPr lang="en-US" sz="2800" b="1" dirty="0">
                <a:solidFill>
                  <a:schemeClr val="accent2"/>
                </a:solidFill>
                <a:latin typeface="Calibri" panose="020F0502020204030204" pitchFamily="34" charset="0"/>
                <a:cs typeface="Calibri" panose="020F0502020204030204" pitchFamily="34" charset="0"/>
              </a:rPr>
            </a:br>
            <a:r>
              <a:rPr lang="en-US" sz="2800" b="1" dirty="0">
                <a:solidFill>
                  <a:schemeClr val="accent2"/>
                </a:solidFill>
                <a:latin typeface="Calibri" panose="020F0502020204030204" pitchFamily="34" charset="0"/>
                <a:cs typeface="Calibri" panose="020F0502020204030204" pitchFamily="34" charset="0"/>
              </a:rPr>
              <a:t/>
            </a:r>
            <a:br>
              <a:rPr lang="en-US" sz="2800" b="1" dirty="0">
                <a:solidFill>
                  <a:schemeClr val="accent2"/>
                </a:solidFill>
                <a:latin typeface="Calibri" panose="020F0502020204030204" pitchFamily="34" charset="0"/>
                <a:cs typeface="Calibri" panose="020F0502020204030204" pitchFamily="34" charset="0"/>
              </a:rPr>
            </a:br>
            <a:endParaRPr lang="en-US" sz="2800" dirty="0">
              <a:solidFill>
                <a:schemeClr val="accent2"/>
              </a:solidFill>
              <a:latin typeface="Calibri" panose="020F0502020204030204" pitchFamily="34" charset="0"/>
              <a:cs typeface="Calibri" panose="020F0502020204030204" pitchFamily="34" charset="0"/>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45</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3</a:t>
            </a:r>
          </a:p>
        </p:txBody>
      </p:sp>
      <p:pic>
        <p:nvPicPr>
          <p:cNvPr id="4" name="Picture 3">
            <a:extLst>
              <a:ext uri="{FF2B5EF4-FFF2-40B4-BE49-F238E27FC236}">
                <a16:creationId xmlns:a16="http://schemas.microsoft.com/office/drawing/2014/main" id="{DEF57DD9-0983-6F44-832C-FC0F0AF37C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500856"/>
            <a:ext cx="7328936" cy="5747544"/>
          </a:xfrm>
          <a:prstGeom prst="rect">
            <a:avLst/>
          </a:prstGeom>
        </p:spPr>
      </p:pic>
      <p:pic>
        <p:nvPicPr>
          <p:cNvPr id="11" name="Picture 10">
            <a:extLst>
              <a:ext uri="{FF2B5EF4-FFF2-40B4-BE49-F238E27FC236}">
                <a16:creationId xmlns:a16="http://schemas.microsoft.com/office/drawing/2014/main" id="{FF0CAE9C-E71D-2343-83C3-670D39A56B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6350" y="5786321"/>
            <a:ext cx="1365250" cy="381000"/>
          </a:xfrm>
          <a:prstGeom prst="rect">
            <a:avLst/>
          </a:prstGeom>
        </p:spPr>
      </p:pic>
      <p:pic>
        <p:nvPicPr>
          <p:cNvPr id="14" name="Picture 13">
            <a:extLst>
              <a:ext uri="{FF2B5EF4-FFF2-40B4-BE49-F238E27FC236}">
                <a16:creationId xmlns:a16="http://schemas.microsoft.com/office/drawing/2014/main" id="{4A895B32-76B2-E34D-BA76-8451E28856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3736" y="4291481"/>
            <a:ext cx="855205" cy="481572"/>
          </a:xfrm>
          <a:prstGeom prst="rect">
            <a:avLst/>
          </a:prstGeom>
        </p:spPr>
      </p:pic>
    </p:spTree>
    <p:extLst>
      <p:ext uri="{BB962C8B-B14F-4D97-AF65-F5344CB8AC3E}">
        <p14:creationId xmlns:p14="http://schemas.microsoft.com/office/powerpoint/2010/main" val="3359600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52400" y="656983"/>
            <a:ext cx="8839200" cy="2640723"/>
          </a:xfrm>
          <a:prstGeom prst="rect">
            <a:avLst/>
          </a:prstGeom>
        </p:spPr>
        <p:txBody>
          <a:bodyPr wrap="square">
            <a:spAutoFit/>
          </a:bodyPr>
          <a:lstStyle/>
          <a:p>
            <a:r>
              <a:rPr lang="en-US" sz="2400" dirty="0">
                <a:latin typeface="Calibri" panose="020F0502020204030204" pitchFamily="34" charset="0"/>
                <a:cs typeface="Calibri" panose="020F0502020204030204" pitchFamily="34" charset="0"/>
              </a:rPr>
              <a:t/>
            </a:r>
            <a:br>
              <a:rPr lang="en-US" sz="24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
            </a:r>
            <a:br>
              <a:rPr lang="en-US" sz="24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
            </a:r>
            <a:br>
              <a:rPr lang="en-US" sz="2400" dirty="0">
                <a:latin typeface="Calibri" panose="020F0502020204030204" pitchFamily="34" charset="0"/>
                <a:cs typeface="Calibri" panose="020F0502020204030204" pitchFamily="34" charset="0"/>
              </a:rPr>
            </a:br>
            <a:r>
              <a:rPr lang="en-US" sz="2800" dirty="0">
                <a:solidFill>
                  <a:schemeClr val="accent1"/>
                </a:solidFill>
              </a:rPr>
              <a:t/>
            </a:r>
            <a:br>
              <a:rPr lang="en-US" sz="2800" dirty="0">
                <a:solidFill>
                  <a:schemeClr val="accent1"/>
                </a:solidFill>
              </a:rPr>
            </a:br>
            <a:r>
              <a:rPr lang="en-US" sz="2800" b="1" dirty="0">
                <a:solidFill>
                  <a:schemeClr val="accent2"/>
                </a:solidFill>
                <a:latin typeface="Calibri" panose="020F0502020204030204" pitchFamily="34" charset="0"/>
                <a:cs typeface="Calibri" panose="020F0502020204030204" pitchFamily="34" charset="0"/>
              </a:rPr>
              <a:t/>
            </a:r>
            <a:br>
              <a:rPr lang="en-US" sz="2800" b="1" dirty="0">
                <a:solidFill>
                  <a:schemeClr val="accent2"/>
                </a:solidFill>
                <a:latin typeface="Calibri" panose="020F0502020204030204" pitchFamily="34" charset="0"/>
                <a:cs typeface="Calibri" panose="020F0502020204030204" pitchFamily="34" charset="0"/>
              </a:rPr>
            </a:br>
            <a:r>
              <a:rPr lang="en-US" sz="2800" b="1" dirty="0">
                <a:solidFill>
                  <a:schemeClr val="accent2"/>
                </a:solidFill>
                <a:latin typeface="Calibri" panose="020F0502020204030204" pitchFamily="34" charset="0"/>
                <a:cs typeface="Calibri" panose="020F0502020204030204" pitchFamily="34" charset="0"/>
              </a:rPr>
              <a:t/>
            </a:r>
            <a:br>
              <a:rPr lang="en-US" sz="2800" b="1" dirty="0">
                <a:solidFill>
                  <a:schemeClr val="accent2"/>
                </a:solidFill>
                <a:latin typeface="Calibri" panose="020F0502020204030204" pitchFamily="34" charset="0"/>
                <a:cs typeface="Calibri" panose="020F0502020204030204" pitchFamily="34" charset="0"/>
              </a:rPr>
            </a:br>
            <a:endParaRPr lang="en-US" sz="2800" dirty="0">
              <a:solidFill>
                <a:schemeClr val="accent2"/>
              </a:solidFill>
              <a:latin typeface="Calibri" panose="020F0502020204030204" pitchFamily="34" charset="0"/>
              <a:cs typeface="Calibri" panose="020F0502020204030204" pitchFamily="34" charset="0"/>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46</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3</a:t>
            </a:r>
          </a:p>
        </p:txBody>
      </p:sp>
      <p:pic>
        <p:nvPicPr>
          <p:cNvPr id="3" name="Picture 2">
            <a:extLst>
              <a:ext uri="{FF2B5EF4-FFF2-40B4-BE49-F238E27FC236}">
                <a16:creationId xmlns:a16="http://schemas.microsoft.com/office/drawing/2014/main" id="{3A35016C-80F5-884A-9662-721E93F925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498" y="1143000"/>
            <a:ext cx="7283302" cy="2837227"/>
          </a:xfrm>
          <a:prstGeom prst="rect">
            <a:avLst/>
          </a:prstGeom>
        </p:spPr>
      </p:pic>
      <p:pic>
        <p:nvPicPr>
          <p:cNvPr id="9" name="Picture 8">
            <a:extLst>
              <a:ext uri="{FF2B5EF4-FFF2-40B4-BE49-F238E27FC236}">
                <a16:creationId xmlns:a16="http://schemas.microsoft.com/office/drawing/2014/main" id="{AC007E89-C048-ED4D-A43E-E1D0136827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43800" y="3295934"/>
            <a:ext cx="1052132" cy="407277"/>
          </a:xfrm>
          <a:prstGeom prst="rect">
            <a:avLst/>
          </a:prstGeom>
        </p:spPr>
      </p:pic>
      <p:pic>
        <p:nvPicPr>
          <p:cNvPr id="12" name="Picture 11">
            <a:extLst>
              <a:ext uri="{FF2B5EF4-FFF2-40B4-BE49-F238E27FC236}">
                <a16:creationId xmlns:a16="http://schemas.microsoft.com/office/drawing/2014/main" id="{E8487C44-2B51-1241-996B-C13711C75E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43800" y="1447800"/>
            <a:ext cx="1274233" cy="533400"/>
          </a:xfrm>
          <a:prstGeom prst="rect">
            <a:avLst/>
          </a:prstGeom>
        </p:spPr>
      </p:pic>
    </p:spTree>
    <p:extLst>
      <p:ext uri="{BB962C8B-B14F-4D97-AF65-F5344CB8AC3E}">
        <p14:creationId xmlns:p14="http://schemas.microsoft.com/office/powerpoint/2010/main" val="13305297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52400" y="656983"/>
            <a:ext cx="8839200" cy="2640723"/>
          </a:xfrm>
          <a:prstGeom prst="rect">
            <a:avLst/>
          </a:prstGeom>
        </p:spPr>
        <p:txBody>
          <a:bodyPr wrap="square">
            <a:spAutoFit/>
          </a:bodyPr>
          <a:lstStyle/>
          <a:p>
            <a:r>
              <a:rPr lang="en-US" sz="2400" dirty="0">
                <a:latin typeface="Calibri" panose="020F0502020204030204" pitchFamily="34" charset="0"/>
                <a:cs typeface="Calibri" panose="020F0502020204030204" pitchFamily="34" charset="0"/>
              </a:rPr>
              <a:t/>
            </a:r>
            <a:br>
              <a:rPr lang="en-US" sz="24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
            </a:r>
            <a:br>
              <a:rPr lang="en-US" sz="24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
            </a:r>
            <a:br>
              <a:rPr lang="en-US" sz="2400" dirty="0">
                <a:latin typeface="Calibri" panose="020F0502020204030204" pitchFamily="34" charset="0"/>
                <a:cs typeface="Calibri" panose="020F0502020204030204" pitchFamily="34" charset="0"/>
              </a:rPr>
            </a:br>
            <a:r>
              <a:rPr lang="en-US" sz="2800" dirty="0">
                <a:solidFill>
                  <a:schemeClr val="accent1"/>
                </a:solidFill>
              </a:rPr>
              <a:t/>
            </a:r>
            <a:br>
              <a:rPr lang="en-US" sz="2800" dirty="0">
                <a:solidFill>
                  <a:schemeClr val="accent1"/>
                </a:solidFill>
              </a:rPr>
            </a:br>
            <a:r>
              <a:rPr lang="en-US" sz="2800" b="1" dirty="0">
                <a:solidFill>
                  <a:schemeClr val="accent2"/>
                </a:solidFill>
                <a:latin typeface="Calibri" panose="020F0502020204030204" pitchFamily="34" charset="0"/>
                <a:cs typeface="Calibri" panose="020F0502020204030204" pitchFamily="34" charset="0"/>
              </a:rPr>
              <a:t/>
            </a:r>
            <a:br>
              <a:rPr lang="en-US" sz="2800" b="1" dirty="0">
                <a:solidFill>
                  <a:schemeClr val="accent2"/>
                </a:solidFill>
                <a:latin typeface="Calibri" panose="020F0502020204030204" pitchFamily="34" charset="0"/>
                <a:cs typeface="Calibri" panose="020F0502020204030204" pitchFamily="34" charset="0"/>
              </a:rPr>
            </a:br>
            <a:r>
              <a:rPr lang="en-US" sz="2800" b="1" dirty="0">
                <a:solidFill>
                  <a:schemeClr val="accent2"/>
                </a:solidFill>
                <a:latin typeface="Calibri" panose="020F0502020204030204" pitchFamily="34" charset="0"/>
                <a:cs typeface="Calibri" panose="020F0502020204030204" pitchFamily="34" charset="0"/>
              </a:rPr>
              <a:t/>
            </a:r>
            <a:br>
              <a:rPr lang="en-US" sz="2800" b="1" dirty="0">
                <a:solidFill>
                  <a:schemeClr val="accent2"/>
                </a:solidFill>
                <a:latin typeface="Calibri" panose="020F0502020204030204" pitchFamily="34" charset="0"/>
                <a:cs typeface="Calibri" panose="020F0502020204030204" pitchFamily="34" charset="0"/>
              </a:rPr>
            </a:br>
            <a:endParaRPr lang="en-US" sz="2800" dirty="0">
              <a:solidFill>
                <a:schemeClr val="accent2"/>
              </a:solidFill>
              <a:latin typeface="Calibri" panose="020F0502020204030204" pitchFamily="34" charset="0"/>
              <a:cs typeface="Calibri" panose="020F0502020204030204" pitchFamily="34" charset="0"/>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47</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3</a:t>
            </a:r>
          </a:p>
        </p:txBody>
      </p:sp>
      <p:pic>
        <p:nvPicPr>
          <p:cNvPr id="7" name="Picture 6">
            <a:extLst>
              <a:ext uri="{FF2B5EF4-FFF2-40B4-BE49-F238E27FC236}">
                <a16:creationId xmlns:a16="http://schemas.microsoft.com/office/drawing/2014/main" id="{CE9E2955-F9E7-934F-ACCB-CA94568706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562679"/>
            <a:ext cx="7231459" cy="5685721"/>
          </a:xfrm>
          <a:prstGeom prst="rect">
            <a:avLst/>
          </a:prstGeom>
        </p:spPr>
      </p:pic>
      <p:pic>
        <p:nvPicPr>
          <p:cNvPr id="10" name="Picture 9">
            <a:extLst>
              <a:ext uri="{FF2B5EF4-FFF2-40B4-BE49-F238E27FC236}">
                <a16:creationId xmlns:a16="http://schemas.microsoft.com/office/drawing/2014/main" id="{537EA430-033A-3E45-BD47-FB176D330B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60059" y="5542882"/>
            <a:ext cx="1338659" cy="545649"/>
          </a:xfrm>
          <a:prstGeom prst="rect">
            <a:avLst/>
          </a:prstGeom>
        </p:spPr>
      </p:pic>
      <p:pic>
        <p:nvPicPr>
          <p:cNvPr id="12" name="Picture 11">
            <a:extLst>
              <a:ext uri="{FF2B5EF4-FFF2-40B4-BE49-F238E27FC236}">
                <a16:creationId xmlns:a16="http://schemas.microsoft.com/office/drawing/2014/main" id="{D9FE6977-1481-FE43-8C99-19A19E95DF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0059" y="4011053"/>
            <a:ext cx="1341438" cy="762000"/>
          </a:xfrm>
          <a:prstGeom prst="rect">
            <a:avLst/>
          </a:prstGeom>
        </p:spPr>
      </p:pic>
    </p:spTree>
    <p:extLst>
      <p:ext uri="{BB962C8B-B14F-4D97-AF65-F5344CB8AC3E}">
        <p14:creationId xmlns:p14="http://schemas.microsoft.com/office/powerpoint/2010/main" val="7418421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52400" y="656983"/>
            <a:ext cx="8839200" cy="2640723"/>
          </a:xfrm>
          <a:prstGeom prst="rect">
            <a:avLst/>
          </a:prstGeom>
        </p:spPr>
        <p:txBody>
          <a:bodyPr wrap="square">
            <a:spAutoFit/>
          </a:bodyPr>
          <a:lstStyle/>
          <a:p>
            <a:r>
              <a:rPr lang="en-US" sz="2400" dirty="0">
                <a:latin typeface="Calibri" panose="020F0502020204030204" pitchFamily="34" charset="0"/>
                <a:cs typeface="Calibri" panose="020F0502020204030204" pitchFamily="34" charset="0"/>
              </a:rPr>
              <a:t/>
            </a:r>
            <a:br>
              <a:rPr lang="en-US" sz="24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
            </a:r>
            <a:br>
              <a:rPr lang="en-US" sz="24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
            </a:r>
            <a:br>
              <a:rPr lang="en-US" sz="2400" dirty="0">
                <a:latin typeface="Calibri" panose="020F0502020204030204" pitchFamily="34" charset="0"/>
                <a:cs typeface="Calibri" panose="020F0502020204030204" pitchFamily="34" charset="0"/>
              </a:rPr>
            </a:br>
            <a:r>
              <a:rPr lang="en-US" sz="2800" dirty="0">
                <a:solidFill>
                  <a:schemeClr val="accent1"/>
                </a:solidFill>
              </a:rPr>
              <a:t/>
            </a:r>
            <a:br>
              <a:rPr lang="en-US" sz="2800" dirty="0">
                <a:solidFill>
                  <a:schemeClr val="accent1"/>
                </a:solidFill>
              </a:rPr>
            </a:br>
            <a:r>
              <a:rPr lang="en-US" sz="2800" b="1" dirty="0">
                <a:solidFill>
                  <a:schemeClr val="accent2"/>
                </a:solidFill>
                <a:latin typeface="Calibri" panose="020F0502020204030204" pitchFamily="34" charset="0"/>
                <a:cs typeface="Calibri" panose="020F0502020204030204" pitchFamily="34" charset="0"/>
              </a:rPr>
              <a:t/>
            </a:r>
            <a:br>
              <a:rPr lang="en-US" sz="2800" b="1" dirty="0">
                <a:solidFill>
                  <a:schemeClr val="accent2"/>
                </a:solidFill>
                <a:latin typeface="Calibri" panose="020F0502020204030204" pitchFamily="34" charset="0"/>
                <a:cs typeface="Calibri" panose="020F0502020204030204" pitchFamily="34" charset="0"/>
              </a:rPr>
            </a:br>
            <a:r>
              <a:rPr lang="en-US" sz="2800" b="1" dirty="0">
                <a:solidFill>
                  <a:schemeClr val="accent2"/>
                </a:solidFill>
                <a:latin typeface="Calibri" panose="020F0502020204030204" pitchFamily="34" charset="0"/>
                <a:cs typeface="Calibri" panose="020F0502020204030204" pitchFamily="34" charset="0"/>
              </a:rPr>
              <a:t/>
            </a:r>
            <a:br>
              <a:rPr lang="en-US" sz="2800" b="1" dirty="0">
                <a:solidFill>
                  <a:schemeClr val="accent2"/>
                </a:solidFill>
                <a:latin typeface="Calibri" panose="020F0502020204030204" pitchFamily="34" charset="0"/>
                <a:cs typeface="Calibri" panose="020F0502020204030204" pitchFamily="34" charset="0"/>
              </a:rPr>
            </a:br>
            <a:endParaRPr lang="en-US" sz="2800" dirty="0">
              <a:solidFill>
                <a:schemeClr val="accent2"/>
              </a:solidFill>
              <a:latin typeface="Calibri" panose="020F0502020204030204" pitchFamily="34" charset="0"/>
              <a:cs typeface="Calibri" panose="020F0502020204030204" pitchFamily="34" charset="0"/>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48</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3</a:t>
            </a:r>
          </a:p>
        </p:txBody>
      </p:sp>
      <p:pic>
        <p:nvPicPr>
          <p:cNvPr id="3" name="Picture 2">
            <a:extLst>
              <a:ext uri="{FF2B5EF4-FFF2-40B4-BE49-F238E27FC236}">
                <a16:creationId xmlns:a16="http://schemas.microsoft.com/office/drawing/2014/main" id="{F48146A5-2480-9944-B35E-4B3FFD1240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006" y="526462"/>
            <a:ext cx="7060218" cy="5721938"/>
          </a:xfrm>
          <a:prstGeom prst="rect">
            <a:avLst/>
          </a:prstGeom>
        </p:spPr>
      </p:pic>
      <p:pic>
        <p:nvPicPr>
          <p:cNvPr id="7" name="Picture 6">
            <a:extLst>
              <a:ext uri="{FF2B5EF4-FFF2-40B4-BE49-F238E27FC236}">
                <a16:creationId xmlns:a16="http://schemas.microsoft.com/office/drawing/2014/main" id="{C521EB4C-05DB-6240-B40A-A66B2729E9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27805" y="5710639"/>
            <a:ext cx="1020856" cy="388584"/>
          </a:xfrm>
          <a:prstGeom prst="rect">
            <a:avLst/>
          </a:prstGeom>
        </p:spPr>
      </p:pic>
      <p:pic>
        <p:nvPicPr>
          <p:cNvPr id="10" name="Picture 9">
            <a:extLst>
              <a:ext uri="{FF2B5EF4-FFF2-40B4-BE49-F238E27FC236}">
                <a16:creationId xmlns:a16="http://schemas.microsoft.com/office/drawing/2014/main" id="{59234236-7E4A-3B46-A9F1-32E699C5CD9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27805" y="3974737"/>
            <a:ext cx="1522562" cy="798316"/>
          </a:xfrm>
          <a:prstGeom prst="rect">
            <a:avLst/>
          </a:prstGeom>
        </p:spPr>
      </p:pic>
    </p:spTree>
    <p:extLst>
      <p:ext uri="{BB962C8B-B14F-4D97-AF65-F5344CB8AC3E}">
        <p14:creationId xmlns:p14="http://schemas.microsoft.com/office/powerpoint/2010/main" val="30166359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52400" y="656983"/>
            <a:ext cx="8839200" cy="2640723"/>
          </a:xfrm>
          <a:prstGeom prst="rect">
            <a:avLst/>
          </a:prstGeom>
        </p:spPr>
        <p:txBody>
          <a:bodyPr wrap="square">
            <a:spAutoFit/>
          </a:bodyPr>
          <a:lstStyle/>
          <a:p>
            <a:r>
              <a:rPr lang="en-US" sz="2400" dirty="0">
                <a:latin typeface="Calibri" panose="020F0502020204030204" pitchFamily="34" charset="0"/>
                <a:cs typeface="Calibri" panose="020F0502020204030204" pitchFamily="34" charset="0"/>
              </a:rPr>
              <a:t/>
            </a:r>
            <a:br>
              <a:rPr lang="en-US" sz="24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
            </a:r>
            <a:br>
              <a:rPr lang="en-US" sz="24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
            </a:r>
            <a:br>
              <a:rPr lang="en-US" sz="2400" dirty="0">
                <a:latin typeface="Calibri" panose="020F0502020204030204" pitchFamily="34" charset="0"/>
                <a:cs typeface="Calibri" panose="020F0502020204030204" pitchFamily="34" charset="0"/>
              </a:rPr>
            </a:br>
            <a:r>
              <a:rPr lang="en-US" sz="2800" dirty="0">
                <a:solidFill>
                  <a:schemeClr val="accent1"/>
                </a:solidFill>
              </a:rPr>
              <a:t/>
            </a:r>
            <a:br>
              <a:rPr lang="en-US" sz="2800" dirty="0">
                <a:solidFill>
                  <a:schemeClr val="accent1"/>
                </a:solidFill>
              </a:rPr>
            </a:br>
            <a:r>
              <a:rPr lang="en-US" sz="2800" b="1" dirty="0">
                <a:solidFill>
                  <a:schemeClr val="accent2"/>
                </a:solidFill>
                <a:latin typeface="Calibri" panose="020F0502020204030204" pitchFamily="34" charset="0"/>
                <a:cs typeface="Calibri" panose="020F0502020204030204" pitchFamily="34" charset="0"/>
              </a:rPr>
              <a:t/>
            </a:r>
            <a:br>
              <a:rPr lang="en-US" sz="2800" b="1" dirty="0">
                <a:solidFill>
                  <a:schemeClr val="accent2"/>
                </a:solidFill>
                <a:latin typeface="Calibri" panose="020F0502020204030204" pitchFamily="34" charset="0"/>
                <a:cs typeface="Calibri" panose="020F0502020204030204" pitchFamily="34" charset="0"/>
              </a:rPr>
            </a:br>
            <a:r>
              <a:rPr lang="en-US" sz="2800" b="1" dirty="0">
                <a:solidFill>
                  <a:schemeClr val="accent2"/>
                </a:solidFill>
                <a:latin typeface="Calibri" panose="020F0502020204030204" pitchFamily="34" charset="0"/>
                <a:cs typeface="Calibri" panose="020F0502020204030204" pitchFamily="34" charset="0"/>
              </a:rPr>
              <a:t/>
            </a:r>
            <a:br>
              <a:rPr lang="en-US" sz="2800" b="1" dirty="0">
                <a:solidFill>
                  <a:schemeClr val="accent2"/>
                </a:solidFill>
                <a:latin typeface="Calibri" panose="020F0502020204030204" pitchFamily="34" charset="0"/>
                <a:cs typeface="Calibri" panose="020F0502020204030204" pitchFamily="34" charset="0"/>
              </a:rPr>
            </a:br>
            <a:endParaRPr lang="en-US" sz="2800" dirty="0">
              <a:solidFill>
                <a:schemeClr val="accent2"/>
              </a:solidFill>
              <a:latin typeface="Calibri" panose="020F0502020204030204" pitchFamily="34" charset="0"/>
              <a:cs typeface="Calibri" panose="020F0502020204030204" pitchFamily="34" charset="0"/>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49</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3</a:t>
            </a:r>
          </a:p>
        </p:txBody>
      </p:sp>
      <p:pic>
        <p:nvPicPr>
          <p:cNvPr id="3" name="Picture 2">
            <a:extLst>
              <a:ext uri="{FF2B5EF4-FFF2-40B4-BE49-F238E27FC236}">
                <a16:creationId xmlns:a16="http://schemas.microsoft.com/office/drawing/2014/main" id="{3E5846B7-D163-A944-B9B2-B8A14A2D76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498957"/>
            <a:ext cx="6348948" cy="5715000"/>
          </a:xfrm>
          <a:prstGeom prst="rect">
            <a:avLst/>
          </a:prstGeom>
        </p:spPr>
      </p:pic>
      <p:pic>
        <p:nvPicPr>
          <p:cNvPr id="7" name="Picture 6">
            <a:extLst>
              <a:ext uri="{FF2B5EF4-FFF2-40B4-BE49-F238E27FC236}">
                <a16:creationId xmlns:a16="http://schemas.microsoft.com/office/drawing/2014/main" id="{DCA3D798-14D5-CE4B-8BE4-4F14DFE8D6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8548" y="5592718"/>
            <a:ext cx="1171814" cy="461624"/>
          </a:xfrm>
          <a:prstGeom prst="rect">
            <a:avLst/>
          </a:prstGeom>
        </p:spPr>
      </p:pic>
      <p:pic>
        <p:nvPicPr>
          <p:cNvPr id="10" name="Picture 9">
            <a:extLst>
              <a:ext uri="{FF2B5EF4-FFF2-40B4-BE49-F238E27FC236}">
                <a16:creationId xmlns:a16="http://schemas.microsoft.com/office/drawing/2014/main" id="{9152A5F3-367C-0E4C-A01F-5D499717B8B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93990" y="3886200"/>
            <a:ext cx="1259941" cy="762000"/>
          </a:xfrm>
          <a:prstGeom prst="rect">
            <a:avLst/>
          </a:prstGeom>
        </p:spPr>
      </p:pic>
    </p:spTree>
    <p:extLst>
      <p:ext uri="{BB962C8B-B14F-4D97-AF65-F5344CB8AC3E}">
        <p14:creationId xmlns:p14="http://schemas.microsoft.com/office/powerpoint/2010/main" val="4191576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762000"/>
            <a:ext cx="8682038" cy="701731"/>
          </a:xfrm>
          <a:prstGeom prst="rect">
            <a:avLst/>
          </a:prstGeom>
        </p:spPr>
        <p:txBody>
          <a:bodyPr wrap="square">
            <a:spAutoFit/>
          </a:bodyPr>
          <a:lstStyle/>
          <a:p>
            <a:r>
              <a:rPr lang="en-US" b="1" dirty="0"/>
              <a:t>Accounts, Debits, and Credits </a:t>
            </a:r>
            <a:endParaRPr lang="en-US" dirty="0"/>
          </a:p>
        </p:txBody>
      </p:sp>
      <p:sp>
        <p:nvSpPr>
          <p:cNvPr id="6" name="Slide Number Placeholder "/>
          <p:cNvSpPr>
            <a:spLocks noGrp="1"/>
          </p:cNvSpPr>
          <p:nvPr>
            <p:ph type="sldNum" sz="quarter" idx="10"/>
          </p:nvPr>
        </p:nvSpPr>
        <p:spPr/>
        <p:txBody>
          <a:bodyPr/>
          <a:lstStyle/>
          <a:p>
            <a:fld id="{67B19427-F580-D146-B60E-4CADEE75497F}" type="slidenum">
              <a:rPr lang="en-US" smtClean="0"/>
              <a:pPr/>
              <a:t>5</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76200" y="1447800"/>
            <a:ext cx="8768976" cy="3276600"/>
          </a:xfrm>
          <a:prstGeom prst="rect">
            <a:avLst/>
          </a:prstGeom>
        </p:spPr>
        <p:txBody>
          <a:bodyPr/>
          <a:lstStyle/>
          <a:p>
            <a:pPr marL="228600" lvl="2" indent="0">
              <a:lnSpc>
                <a:spcPct val="100000"/>
              </a:lnSpc>
              <a:spcBef>
                <a:spcPts val="1200"/>
              </a:spcBef>
              <a:buClr>
                <a:srgbClr val="990000"/>
              </a:buClr>
              <a:buSzPct val="100000"/>
              <a:buNone/>
            </a:pPr>
            <a:r>
              <a:rPr lang="en-US" sz="3200" b="1" dirty="0">
                <a:solidFill>
                  <a:schemeClr val="accent2"/>
                </a:solidFill>
              </a:rPr>
              <a:t>The Account</a:t>
            </a:r>
          </a:p>
          <a:p>
            <a:pPr marL="228600" lvl="2" indent="0">
              <a:lnSpc>
                <a:spcPct val="100000"/>
              </a:lnSpc>
              <a:spcBef>
                <a:spcPts val="1200"/>
              </a:spcBef>
              <a:buClr>
                <a:srgbClr val="990000"/>
              </a:buClr>
              <a:buSzPct val="100000"/>
              <a:buNone/>
            </a:pPr>
            <a:r>
              <a:rPr lang="en-US" dirty="0"/>
              <a:t>An </a:t>
            </a:r>
            <a:r>
              <a:rPr lang="en-US" b="1" dirty="0">
                <a:solidFill>
                  <a:schemeClr val="accent1"/>
                </a:solidFill>
              </a:rPr>
              <a:t>account</a:t>
            </a:r>
            <a:r>
              <a:rPr lang="en-US" b="1" dirty="0"/>
              <a:t> </a:t>
            </a:r>
            <a:r>
              <a:rPr lang="en-US" dirty="0"/>
              <a:t>is an individual accounting record of </a:t>
            </a:r>
            <a:r>
              <a:rPr lang="en-US" u="sng" dirty="0"/>
              <a:t>increases and decreases </a:t>
            </a:r>
            <a:r>
              <a:rPr lang="en-US" dirty="0"/>
              <a:t>in a specific asset, liability, or equity item. </a:t>
            </a:r>
          </a:p>
          <a:p>
            <a:pPr marL="228600" lvl="2" indent="0">
              <a:lnSpc>
                <a:spcPct val="100000"/>
              </a:lnSpc>
              <a:spcBef>
                <a:spcPts val="1200"/>
              </a:spcBef>
              <a:buClr>
                <a:srgbClr val="990000"/>
              </a:buClr>
              <a:buSzPct val="100000"/>
              <a:buNone/>
            </a:pPr>
            <a:r>
              <a:rPr lang="en-US" dirty="0"/>
              <a:t>In its simplest form, an account consists of three parts: (1) a title, (2) a left or </a:t>
            </a:r>
            <a:r>
              <a:rPr lang="en-US" b="1" dirty="0">
                <a:solidFill>
                  <a:schemeClr val="accent4">
                    <a:lumMod val="75000"/>
                    <a:lumOff val="25000"/>
                  </a:schemeClr>
                </a:solidFill>
              </a:rPr>
              <a:t>debit</a:t>
            </a:r>
            <a:r>
              <a:rPr lang="en-US" dirty="0"/>
              <a:t> side (</a:t>
            </a:r>
            <a:r>
              <a:rPr lang="en-US" b="1" dirty="0">
                <a:solidFill>
                  <a:schemeClr val="accent1"/>
                </a:solidFill>
              </a:rPr>
              <a:t>Dr.</a:t>
            </a:r>
            <a:r>
              <a:rPr lang="en-US" dirty="0"/>
              <a:t>), and (3) a right or </a:t>
            </a:r>
            <a:r>
              <a:rPr lang="en-US" b="1" dirty="0">
                <a:solidFill>
                  <a:schemeClr val="accent4">
                    <a:lumMod val="75000"/>
                    <a:lumOff val="25000"/>
                  </a:schemeClr>
                </a:solidFill>
              </a:rPr>
              <a:t>credit</a:t>
            </a:r>
            <a:r>
              <a:rPr lang="en-US" dirty="0"/>
              <a:t> side (</a:t>
            </a:r>
            <a:r>
              <a:rPr lang="en-US" b="1" dirty="0">
                <a:solidFill>
                  <a:schemeClr val="accent1"/>
                </a:solidFill>
              </a:rPr>
              <a:t>Cr.</a:t>
            </a:r>
            <a:r>
              <a:rPr lang="en-US" dirty="0"/>
              <a:t>). </a:t>
            </a:r>
          </a:p>
          <a:p>
            <a:pPr marL="228600" lvl="2" indent="0">
              <a:lnSpc>
                <a:spcPct val="100000"/>
              </a:lnSpc>
              <a:spcBef>
                <a:spcPts val="1200"/>
              </a:spcBef>
              <a:buClr>
                <a:srgbClr val="990000"/>
              </a:buClr>
              <a:buSzPct val="100000"/>
              <a:buNone/>
            </a:pPr>
            <a:endParaRPr lang="en-US" i="1" dirty="0"/>
          </a:p>
          <a:p>
            <a:pPr marL="228600" lvl="2" indent="0">
              <a:lnSpc>
                <a:spcPct val="100000"/>
              </a:lnSpc>
              <a:spcBef>
                <a:spcPts val="1200"/>
              </a:spcBef>
              <a:buClr>
                <a:srgbClr val="990000"/>
              </a:buClr>
              <a:buSzPct val="100000"/>
              <a:buNone/>
            </a:pPr>
            <a:endParaRPr lang="en-US" i="1" dirty="0"/>
          </a:p>
          <a:p>
            <a:pPr marL="228600" lvl="2" indent="0">
              <a:lnSpc>
                <a:spcPct val="100000"/>
              </a:lnSpc>
              <a:spcBef>
                <a:spcPts val="1200"/>
              </a:spcBef>
              <a:buClr>
                <a:srgbClr val="990000"/>
              </a:buClr>
              <a:buSzPct val="100000"/>
              <a:buNone/>
            </a:pPr>
            <a:endParaRPr lang="en-US" i="1" dirty="0"/>
          </a:p>
          <a:p>
            <a:pPr marL="228600" lvl="2" indent="0">
              <a:lnSpc>
                <a:spcPct val="100000"/>
              </a:lnSpc>
              <a:spcBef>
                <a:spcPts val="1200"/>
              </a:spcBef>
              <a:buClr>
                <a:srgbClr val="990000"/>
              </a:buClr>
              <a:buSzPct val="100000"/>
              <a:buNone/>
            </a:pPr>
            <a:endParaRPr lang="en-US" i="1" dirty="0"/>
          </a:p>
          <a:p>
            <a:pPr marL="228600" lvl="2" indent="0">
              <a:lnSpc>
                <a:spcPct val="100000"/>
              </a:lnSpc>
              <a:spcBef>
                <a:spcPts val="1200"/>
              </a:spcBef>
              <a:buClr>
                <a:srgbClr val="990000"/>
              </a:buClr>
              <a:buSzPct val="100000"/>
              <a:buNone/>
            </a:pPr>
            <a:endParaRPr lang="en-US" i="1" dirty="0"/>
          </a:p>
          <a:p>
            <a:pPr marL="228600" lvl="2" indent="0">
              <a:lnSpc>
                <a:spcPct val="100000"/>
              </a:lnSpc>
              <a:spcBef>
                <a:spcPts val="1200"/>
              </a:spcBef>
              <a:buClr>
                <a:srgbClr val="990000"/>
              </a:buClr>
              <a:buSzPct val="100000"/>
              <a:buNone/>
            </a:pPr>
            <a:r>
              <a:rPr lang="en-US" i="1" dirty="0"/>
              <a:t>Note:</a:t>
            </a:r>
            <a:r>
              <a:rPr lang="en-US" dirty="0"/>
              <a:t> Whenever we are referring to a specific account, we capitalize the name.</a:t>
            </a:r>
          </a:p>
          <a:p>
            <a:pPr marL="228600" lvl="2" indent="0">
              <a:lnSpc>
                <a:spcPct val="100000"/>
              </a:lnSpc>
              <a:spcBef>
                <a:spcPts val="1200"/>
              </a:spcBef>
              <a:buClr>
                <a:srgbClr val="990000"/>
              </a:buClr>
              <a:buSzPct val="100000"/>
              <a:buNone/>
            </a:pPr>
            <a:endParaRPr lang="en-US" b="1" dirty="0"/>
          </a:p>
          <a:p>
            <a:pPr marL="228600" lvl="2" indent="0">
              <a:lnSpc>
                <a:spcPct val="100000"/>
              </a:lnSpc>
              <a:spcBef>
                <a:spcPts val="1200"/>
              </a:spcBef>
              <a:buClr>
                <a:srgbClr val="990000"/>
              </a:buClr>
              <a:buSzPct val="100000"/>
              <a:buNone/>
            </a:pPr>
            <a:r>
              <a:rPr lang="en-US" dirty="0"/>
              <a:t> </a:t>
            </a:r>
            <a:endParaRPr lang="en-US" sz="2400" dirty="0"/>
          </a:p>
          <a:p>
            <a:pPr marL="228600" lvl="2" indent="0">
              <a:lnSpc>
                <a:spcPct val="100000"/>
              </a:lnSpc>
              <a:spcBef>
                <a:spcPts val="1200"/>
              </a:spcBef>
              <a:buClr>
                <a:srgbClr val="990000"/>
              </a:buClr>
              <a:buSzPct val="100000"/>
              <a:buNone/>
            </a:pPr>
            <a:endParaRPr lang="en-US" sz="2400" dirty="0">
              <a:solidFill>
                <a:schemeClr val="accent2"/>
              </a:solidFill>
            </a:endParaRPr>
          </a:p>
          <a:p>
            <a:pPr marL="228600" lvl="2" indent="0">
              <a:lnSpc>
                <a:spcPct val="100000"/>
              </a:lnSpc>
              <a:spcBef>
                <a:spcPts val="1200"/>
              </a:spcBef>
              <a:buClr>
                <a:srgbClr val="990000"/>
              </a:buClr>
              <a:buSzPct val="100000"/>
              <a:buNone/>
            </a:pP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1</a:t>
            </a:r>
          </a:p>
        </p:txBody>
      </p:sp>
      <p:pic>
        <p:nvPicPr>
          <p:cNvPr id="3" name="Picture 2">
            <a:extLst>
              <a:ext uri="{FF2B5EF4-FFF2-40B4-BE49-F238E27FC236}">
                <a16:creationId xmlns:a16="http://schemas.microsoft.com/office/drawing/2014/main" id="{A5FF609F-F66E-C342-A867-AD86CFCFC2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13459" y="3584319"/>
            <a:ext cx="4694458" cy="1828701"/>
          </a:xfrm>
          <a:prstGeom prst="rect">
            <a:avLst/>
          </a:prstGeom>
        </p:spPr>
      </p:pic>
      <p:pic>
        <p:nvPicPr>
          <p:cNvPr id="9" name="Picture 8">
            <a:extLst>
              <a:ext uri="{FF2B5EF4-FFF2-40B4-BE49-F238E27FC236}">
                <a16:creationId xmlns:a16="http://schemas.microsoft.com/office/drawing/2014/main" id="{09996136-5B54-C94D-A0D7-E2D673BCBA4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13459" y="5359337"/>
            <a:ext cx="1143000" cy="393700"/>
          </a:xfrm>
          <a:prstGeom prst="rect">
            <a:avLst/>
          </a:prstGeom>
        </p:spPr>
      </p:pic>
      <p:sp>
        <p:nvSpPr>
          <p:cNvPr id="2" name="TextBox 1"/>
          <p:cNvSpPr txBox="1"/>
          <p:nvPr/>
        </p:nvSpPr>
        <p:spPr>
          <a:xfrm>
            <a:off x="7162800" y="3810000"/>
            <a:ext cx="1447800" cy="584775"/>
          </a:xfrm>
          <a:prstGeom prst="rect">
            <a:avLst/>
          </a:prstGeom>
          <a:noFill/>
        </p:spPr>
        <p:txBody>
          <a:bodyPr wrap="square" rtlCol="0">
            <a:spAutoFit/>
          </a:bodyPr>
          <a:lstStyle/>
          <a:p>
            <a:r>
              <a:rPr lang="en-US" altLang="ko-KR" sz="1600" b="1" dirty="0" smtClean="0">
                <a:solidFill>
                  <a:schemeClr val="accent4">
                    <a:lumMod val="75000"/>
                    <a:lumOff val="25000"/>
                  </a:schemeClr>
                </a:solidFill>
              </a:rPr>
              <a:t>Dr.</a:t>
            </a:r>
            <a:r>
              <a:rPr lang="ko-KR" altLang="en-US" sz="1600" b="1" dirty="0" smtClean="0">
                <a:solidFill>
                  <a:schemeClr val="accent4">
                    <a:lumMod val="75000"/>
                    <a:lumOff val="25000"/>
                  </a:schemeClr>
                </a:solidFill>
              </a:rPr>
              <a:t>과 </a:t>
            </a:r>
            <a:r>
              <a:rPr lang="en-US" altLang="ko-KR" sz="1600" b="1" dirty="0" smtClean="0">
                <a:solidFill>
                  <a:schemeClr val="accent4">
                    <a:lumMod val="75000"/>
                    <a:lumOff val="25000"/>
                  </a:schemeClr>
                </a:solidFill>
              </a:rPr>
              <a:t>Cr.</a:t>
            </a:r>
            <a:r>
              <a:rPr lang="ko-KR" altLang="en-US" sz="1600" b="1" dirty="0" smtClean="0">
                <a:solidFill>
                  <a:schemeClr val="accent4">
                    <a:lumMod val="75000"/>
                    <a:lumOff val="25000"/>
                  </a:schemeClr>
                </a:solidFill>
              </a:rPr>
              <a:t>의 뜻은</a:t>
            </a:r>
            <a:r>
              <a:rPr lang="en-US" altLang="ko-KR" sz="1600" b="1" dirty="0" smtClean="0">
                <a:solidFill>
                  <a:schemeClr val="accent4">
                    <a:lumMod val="75000"/>
                    <a:lumOff val="25000"/>
                  </a:schemeClr>
                </a:solidFill>
              </a:rPr>
              <a:t>?</a:t>
            </a:r>
            <a:endParaRPr lang="ko-KR" altLang="en-US" sz="1600" b="1" dirty="0">
              <a:solidFill>
                <a:schemeClr val="accent4">
                  <a:lumMod val="75000"/>
                  <a:lumOff val="25000"/>
                </a:schemeClr>
              </a:solidFill>
            </a:endParaRPr>
          </a:p>
        </p:txBody>
      </p:sp>
    </p:spTree>
    <p:extLst>
      <p:ext uri="{BB962C8B-B14F-4D97-AF65-F5344CB8AC3E}">
        <p14:creationId xmlns:p14="http://schemas.microsoft.com/office/powerpoint/2010/main" val="40911697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52400" y="656983"/>
            <a:ext cx="8839200" cy="1975926"/>
          </a:xfrm>
          <a:prstGeom prst="rect">
            <a:avLst/>
          </a:prstGeom>
        </p:spPr>
        <p:txBody>
          <a:bodyPr wrap="square">
            <a:spAutoFit/>
          </a:bodyPr>
          <a:lstStyle/>
          <a:p>
            <a:r>
              <a:rPr lang="en-US" sz="2400" dirty="0">
                <a:latin typeface="Calibri" panose="020F0502020204030204" pitchFamily="34" charset="0"/>
                <a:cs typeface="Calibri" panose="020F0502020204030204" pitchFamily="34" charset="0"/>
              </a:rPr>
              <a:t/>
            </a:r>
            <a:br>
              <a:rPr lang="en-US" sz="2400" dirty="0">
                <a:latin typeface="Calibri" panose="020F0502020204030204" pitchFamily="34" charset="0"/>
                <a:cs typeface="Calibri" panose="020F0502020204030204" pitchFamily="34" charset="0"/>
              </a:rPr>
            </a:br>
            <a:r>
              <a:rPr lang="en-US" sz="2800" dirty="0">
                <a:solidFill>
                  <a:schemeClr val="accent1"/>
                </a:solidFill>
              </a:rPr>
              <a:t/>
            </a:r>
            <a:br>
              <a:rPr lang="en-US" sz="2800" dirty="0">
                <a:solidFill>
                  <a:schemeClr val="accent1"/>
                </a:solidFill>
              </a:rPr>
            </a:br>
            <a:r>
              <a:rPr lang="en-US" sz="2800" b="1" dirty="0">
                <a:solidFill>
                  <a:schemeClr val="accent2"/>
                </a:solidFill>
                <a:latin typeface="Calibri" panose="020F0502020204030204" pitchFamily="34" charset="0"/>
                <a:cs typeface="Calibri" panose="020F0502020204030204" pitchFamily="34" charset="0"/>
              </a:rPr>
              <a:t/>
            </a:r>
            <a:br>
              <a:rPr lang="en-US" sz="2800" b="1" dirty="0">
                <a:solidFill>
                  <a:schemeClr val="accent2"/>
                </a:solidFill>
                <a:latin typeface="Calibri" panose="020F0502020204030204" pitchFamily="34" charset="0"/>
                <a:cs typeface="Calibri" panose="020F0502020204030204" pitchFamily="34" charset="0"/>
              </a:rPr>
            </a:br>
            <a:r>
              <a:rPr lang="en-US" sz="2800" b="1" dirty="0">
                <a:solidFill>
                  <a:schemeClr val="accent2"/>
                </a:solidFill>
                <a:latin typeface="Calibri" panose="020F0502020204030204" pitchFamily="34" charset="0"/>
                <a:cs typeface="Calibri" panose="020F0502020204030204" pitchFamily="34" charset="0"/>
              </a:rPr>
              <a:t/>
            </a:r>
            <a:br>
              <a:rPr lang="en-US" sz="2800" b="1" dirty="0">
                <a:solidFill>
                  <a:schemeClr val="accent2"/>
                </a:solidFill>
                <a:latin typeface="Calibri" panose="020F0502020204030204" pitchFamily="34" charset="0"/>
                <a:cs typeface="Calibri" panose="020F0502020204030204" pitchFamily="34" charset="0"/>
              </a:rPr>
            </a:br>
            <a:endParaRPr lang="en-US" sz="2800" dirty="0">
              <a:solidFill>
                <a:schemeClr val="accent2"/>
              </a:solidFill>
              <a:latin typeface="Calibri" panose="020F0502020204030204" pitchFamily="34" charset="0"/>
              <a:cs typeface="Calibri" panose="020F0502020204030204" pitchFamily="34" charset="0"/>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50</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3</a:t>
            </a:r>
          </a:p>
        </p:txBody>
      </p:sp>
      <p:sp>
        <p:nvSpPr>
          <p:cNvPr id="2" name="Rectangle 1">
            <a:extLst>
              <a:ext uri="{FF2B5EF4-FFF2-40B4-BE49-F238E27FC236}">
                <a16:creationId xmlns:a16="http://schemas.microsoft.com/office/drawing/2014/main" id="{D4CE369B-3FC1-0D4E-B238-01D537E7185C}"/>
              </a:ext>
            </a:extLst>
          </p:cNvPr>
          <p:cNvSpPr/>
          <p:nvPr/>
        </p:nvSpPr>
        <p:spPr>
          <a:xfrm>
            <a:off x="228600" y="533400"/>
            <a:ext cx="8229600" cy="461665"/>
          </a:xfrm>
          <a:prstGeom prst="rect">
            <a:avLst/>
          </a:prstGeom>
        </p:spPr>
        <p:txBody>
          <a:bodyPr wrap="square">
            <a:spAutoFit/>
          </a:bodyPr>
          <a:lstStyle/>
          <a:p>
            <a:r>
              <a:rPr lang="en-US" sz="2400" b="1" dirty="0">
                <a:solidFill>
                  <a:srgbClr val="B20000"/>
                </a:solidFill>
                <a:latin typeface="SourceSansPro"/>
              </a:rPr>
              <a:t>Summary Illustration of Journalizing and Posting </a:t>
            </a:r>
            <a:endParaRPr lang="en-US" sz="2400" dirty="0"/>
          </a:p>
        </p:txBody>
      </p:sp>
      <p:pic>
        <p:nvPicPr>
          <p:cNvPr id="4" name="Picture 3">
            <a:extLst>
              <a:ext uri="{FF2B5EF4-FFF2-40B4-BE49-F238E27FC236}">
                <a16:creationId xmlns:a16="http://schemas.microsoft.com/office/drawing/2014/main" id="{9A80AB9D-16E0-224B-A564-DD04A81E6F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1081472"/>
            <a:ext cx="4602566" cy="5158996"/>
          </a:xfrm>
          <a:prstGeom prst="rect">
            <a:avLst/>
          </a:prstGeom>
        </p:spPr>
      </p:pic>
      <p:pic>
        <p:nvPicPr>
          <p:cNvPr id="9" name="Picture 8">
            <a:extLst>
              <a:ext uri="{FF2B5EF4-FFF2-40B4-BE49-F238E27FC236}">
                <a16:creationId xmlns:a16="http://schemas.microsoft.com/office/drawing/2014/main" id="{BFD034A7-450B-124C-8578-B8B10E7AE4D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95453" y="5867400"/>
            <a:ext cx="930729" cy="304800"/>
          </a:xfrm>
          <a:prstGeom prst="rect">
            <a:avLst/>
          </a:prstGeom>
        </p:spPr>
      </p:pic>
      <p:sp>
        <p:nvSpPr>
          <p:cNvPr id="11" name="TextBox 10">
            <a:extLst>
              <a:ext uri="{FF2B5EF4-FFF2-40B4-BE49-F238E27FC236}">
                <a16:creationId xmlns:a16="http://schemas.microsoft.com/office/drawing/2014/main" id="{96CD184B-94D7-6644-A29C-8C804DB69F8E}"/>
              </a:ext>
            </a:extLst>
          </p:cNvPr>
          <p:cNvSpPr txBox="1"/>
          <p:nvPr/>
        </p:nvSpPr>
        <p:spPr>
          <a:xfrm>
            <a:off x="7220268" y="6019800"/>
            <a:ext cx="1735890" cy="246221"/>
          </a:xfrm>
          <a:prstGeom prst="rect">
            <a:avLst/>
          </a:prstGeom>
          <a:noFill/>
        </p:spPr>
        <p:txBody>
          <a:bodyPr wrap="square" rtlCol="0">
            <a:spAutoFit/>
          </a:bodyPr>
          <a:lstStyle/>
          <a:p>
            <a:r>
              <a:rPr lang="en-US" sz="1000" dirty="0"/>
              <a:t>Continues on next slide</a:t>
            </a:r>
          </a:p>
        </p:txBody>
      </p:sp>
    </p:spTree>
    <p:extLst>
      <p:ext uri="{BB962C8B-B14F-4D97-AF65-F5344CB8AC3E}">
        <p14:creationId xmlns:p14="http://schemas.microsoft.com/office/powerpoint/2010/main" val="41320809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52400" y="656983"/>
            <a:ext cx="8839200" cy="1975926"/>
          </a:xfrm>
          <a:prstGeom prst="rect">
            <a:avLst/>
          </a:prstGeom>
        </p:spPr>
        <p:txBody>
          <a:bodyPr wrap="square">
            <a:spAutoFit/>
          </a:bodyPr>
          <a:lstStyle/>
          <a:p>
            <a:r>
              <a:rPr lang="en-US" sz="2400" dirty="0">
                <a:latin typeface="Calibri" panose="020F0502020204030204" pitchFamily="34" charset="0"/>
                <a:cs typeface="Calibri" panose="020F0502020204030204" pitchFamily="34" charset="0"/>
              </a:rPr>
              <a:t/>
            </a:r>
            <a:br>
              <a:rPr lang="en-US" sz="2400" dirty="0">
                <a:latin typeface="Calibri" panose="020F0502020204030204" pitchFamily="34" charset="0"/>
                <a:cs typeface="Calibri" panose="020F0502020204030204" pitchFamily="34" charset="0"/>
              </a:rPr>
            </a:br>
            <a:r>
              <a:rPr lang="en-US" sz="2800" dirty="0">
                <a:solidFill>
                  <a:schemeClr val="accent1"/>
                </a:solidFill>
              </a:rPr>
              <a:t/>
            </a:r>
            <a:br>
              <a:rPr lang="en-US" sz="2800" dirty="0">
                <a:solidFill>
                  <a:schemeClr val="accent1"/>
                </a:solidFill>
              </a:rPr>
            </a:br>
            <a:r>
              <a:rPr lang="en-US" sz="2800" b="1" dirty="0">
                <a:solidFill>
                  <a:schemeClr val="accent2"/>
                </a:solidFill>
                <a:latin typeface="Calibri" panose="020F0502020204030204" pitchFamily="34" charset="0"/>
                <a:cs typeface="Calibri" panose="020F0502020204030204" pitchFamily="34" charset="0"/>
              </a:rPr>
              <a:t/>
            </a:r>
            <a:br>
              <a:rPr lang="en-US" sz="2800" b="1" dirty="0">
                <a:solidFill>
                  <a:schemeClr val="accent2"/>
                </a:solidFill>
                <a:latin typeface="Calibri" panose="020F0502020204030204" pitchFamily="34" charset="0"/>
                <a:cs typeface="Calibri" panose="020F0502020204030204" pitchFamily="34" charset="0"/>
              </a:rPr>
            </a:br>
            <a:r>
              <a:rPr lang="en-US" sz="2800" b="1" dirty="0">
                <a:solidFill>
                  <a:schemeClr val="accent2"/>
                </a:solidFill>
                <a:latin typeface="Calibri" panose="020F0502020204030204" pitchFamily="34" charset="0"/>
                <a:cs typeface="Calibri" panose="020F0502020204030204" pitchFamily="34" charset="0"/>
              </a:rPr>
              <a:t/>
            </a:r>
            <a:br>
              <a:rPr lang="en-US" sz="2800" b="1" dirty="0">
                <a:solidFill>
                  <a:schemeClr val="accent2"/>
                </a:solidFill>
                <a:latin typeface="Calibri" panose="020F0502020204030204" pitchFamily="34" charset="0"/>
                <a:cs typeface="Calibri" panose="020F0502020204030204" pitchFamily="34" charset="0"/>
              </a:rPr>
            </a:br>
            <a:endParaRPr lang="en-US" sz="2800" dirty="0">
              <a:solidFill>
                <a:schemeClr val="accent2"/>
              </a:solidFill>
              <a:latin typeface="Calibri" panose="020F0502020204030204" pitchFamily="34" charset="0"/>
              <a:cs typeface="Calibri" panose="020F0502020204030204" pitchFamily="34" charset="0"/>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51</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3</a:t>
            </a:r>
          </a:p>
        </p:txBody>
      </p:sp>
      <p:sp>
        <p:nvSpPr>
          <p:cNvPr id="2" name="Rectangle 1">
            <a:extLst>
              <a:ext uri="{FF2B5EF4-FFF2-40B4-BE49-F238E27FC236}">
                <a16:creationId xmlns:a16="http://schemas.microsoft.com/office/drawing/2014/main" id="{D4CE369B-3FC1-0D4E-B238-01D537E7185C}"/>
              </a:ext>
            </a:extLst>
          </p:cNvPr>
          <p:cNvSpPr/>
          <p:nvPr/>
        </p:nvSpPr>
        <p:spPr>
          <a:xfrm>
            <a:off x="228600" y="533400"/>
            <a:ext cx="8229600" cy="523220"/>
          </a:xfrm>
          <a:prstGeom prst="rect">
            <a:avLst/>
          </a:prstGeom>
        </p:spPr>
        <p:txBody>
          <a:bodyPr wrap="square">
            <a:spAutoFit/>
          </a:bodyPr>
          <a:lstStyle/>
          <a:p>
            <a:r>
              <a:rPr lang="en-US" sz="2800" b="1" dirty="0">
                <a:solidFill>
                  <a:srgbClr val="B20000"/>
                </a:solidFill>
                <a:latin typeface="SourceSansPro"/>
              </a:rPr>
              <a:t>Summary Illustration of Journalizing and Posting </a:t>
            </a:r>
            <a:endParaRPr lang="en-US" sz="2800" dirty="0"/>
          </a:p>
        </p:txBody>
      </p:sp>
      <p:pic>
        <p:nvPicPr>
          <p:cNvPr id="7" name="Picture 6">
            <a:extLst>
              <a:ext uri="{FF2B5EF4-FFF2-40B4-BE49-F238E27FC236}">
                <a16:creationId xmlns:a16="http://schemas.microsoft.com/office/drawing/2014/main" id="{61FA56B9-FE30-1446-B080-74D6036771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889" y="1056620"/>
            <a:ext cx="6170043" cy="5191780"/>
          </a:xfrm>
          <a:prstGeom prst="rect">
            <a:avLst/>
          </a:prstGeom>
        </p:spPr>
      </p:pic>
      <p:pic>
        <p:nvPicPr>
          <p:cNvPr id="12" name="Picture 11">
            <a:extLst>
              <a:ext uri="{FF2B5EF4-FFF2-40B4-BE49-F238E27FC236}">
                <a16:creationId xmlns:a16="http://schemas.microsoft.com/office/drawing/2014/main" id="{9C73EC09-E64B-E942-A34F-052F9C2B62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93513" y="5977599"/>
            <a:ext cx="1524000" cy="207818"/>
          </a:xfrm>
          <a:prstGeom prst="rect">
            <a:avLst/>
          </a:prstGeom>
        </p:spPr>
      </p:pic>
    </p:spTree>
    <p:extLst>
      <p:ext uri="{BB962C8B-B14F-4D97-AF65-F5344CB8AC3E}">
        <p14:creationId xmlns:p14="http://schemas.microsoft.com/office/powerpoint/2010/main" val="4855634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559E1D-F759-F048-BAA1-2D372AA1C1C0}"/>
              </a:ext>
            </a:extLst>
          </p:cNvPr>
          <p:cNvSpPr>
            <a:spLocks noGrp="1"/>
          </p:cNvSpPr>
          <p:nvPr>
            <p:ph type="sldNum" sz="quarter" idx="10"/>
          </p:nvPr>
        </p:nvSpPr>
        <p:spPr/>
        <p:txBody>
          <a:bodyPr/>
          <a:lstStyle/>
          <a:p>
            <a:fld id="{67B19427-F580-D146-B60E-4CADEE75497F}" type="slidenum">
              <a:rPr lang="en-US" smtClean="0"/>
              <a:pPr/>
              <a:t>52</a:t>
            </a:fld>
            <a:endParaRPr lang="en-US" dirty="0"/>
          </a:p>
        </p:txBody>
      </p:sp>
      <p:sp>
        <p:nvSpPr>
          <p:cNvPr id="4" name="Footer Placeholder 3">
            <a:extLst>
              <a:ext uri="{FF2B5EF4-FFF2-40B4-BE49-F238E27FC236}">
                <a16:creationId xmlns:a16="http://schemas.microsoft.com/office/drawing/2014/main" id="{9545A471-24E3-5747-95B9-672B82F73A43}"/>
              </a:ext>
            </a:extLst>
          </p:cNvPr>
          <p:cNvSpPr>
            <a:spLocks noGrp="1"/>
          </p:cNvSpPr>
          <p:nvPr>
            <p:ph type="ftr" sz="quarter" idx="11"/>
          </p:nvPr>
        </p:nvSpPr>
        <p:spPr/>
        <p:txBody>
          <a:bodyPr/>
          <a:lstStyle/>
          <a:p>
            <a:r>
              <a:rPr lang="en-US" dirty="0"/>
              <a:t>Copyright ©2019 John Wiley &amp; Son, Inc. </a:t>
            </a:r>
          </a:p>
        </p:txBody>
      </p:sp>
      <p:sp>
        <p:nvSpPr>
          <p:cNvPr id="5" name="Title 4">
            <a:extLst>
              <a:ext uri="{FF2B5EF4-FFF2-40B4-BE49-F238E27FC236}">
                <a16:creationId xmlns:a16="http://schemas.microsoft.com/office/drawing/2014/main" id="{9003D1DC-4880-E049-BDFC-78B58AA4C83F}"/>
              </a:ext>
            </a:extLst>
          </p:cNvPr>
          <p:cNvSpPr>
            <a:spLocks noGrp="1"/>
          </p:cNvSpPr>
          <p:nvPr>
            <p:ph type="title"/>
          </p:nvPr>
        </p:nvSpPr>
        <p:spPr>
          <a:xfrm>
            <a:off x="304800" y="762001"/>
            <a:ext cx="8534400" cy="646331"/>
          </a:xfrm>
        </p:spPr>
        <p:txBody>
          <a:bodyPr/>
          <a:lstStyle/>
          <a:p>
            <a:r>
              <a:rPr lang="en-US" b="1" dirty="0"/>
              <a:t>DO IT!  Posting</a:t>
            </a:r>
          </a:p>
        </p:txBody>
      </p:sp>
      <p:sp>
        <p:nvSpPr>
          <p:cNvPr id="8" name="Rectangle 7">
            <a:extLst>
              <a:ext uri="{FF2B5EF4-FFF2-40B4-BE49-F238E27FC236}">
                <a16:creationId xmlns:a16="http://schemas.microsoft.com/office/drawing/2014/main" id="{035556CB-2E80-6441-815D-356906F6A81B}"/>
              </a:ext>
            </a:extLst>
          </p:cNvPr>
          <p:cNvSpPr/>
          <p:nvPr/>
        </p:nvSpPr>
        <p:spPr>
          <a:xfrm>
            <a:off x="406400" y="4191000"/>
            <a:ext cx="8331200" cy="1569660"/>
          </a:xfrm>
          <a:prstGeom prst="rect">
            <a:avLst/>
          </a:prstGeom>
        </p:spPr>
        <p:txBody>
          <a:bodyPr wrap="square">
            <a:spAutoFit/>
          </a:bodyPr>
          <a:lstStyle/>
          <a:p>
            <a:endParaRPr lang="en-US" b="1" dirty="0">
              <a:solidFill>
                <a:schemeClr val="accent2"/>
              </a:solidFill>
              <a:latin typeface="Calibri" panose="020F0502020204030204" pitchFamily="34" charset="0"/>
              <a:cs typeface="Calibri" panose="020F0502020204030204" pitchFamily="34" charset="0"/>
            </a:endParaRPr>
          </a:p>
          <a:p>
            <a:r>
              <a:rPr lang="en-US" sz="2400" b="1" dirty="0">
                <a:solidFill>
                  <a:schemeClr val="accent2"/>
                </a:solidFill>
                <a:latin typeface="Calibri" panose="020F0502020204030204" pitchFamily="34" charset="0"/>
                <a:cs typeface="Calibri" panose="020F0502020204030204" pitchFamily="34" charset="0"/>
              </a:rPr>
              <a:t>ACTION PLAN </a:t>
            </a:r>
          </a:p>
          <a:p>
            <a:pPr marL="285750" indent="-285750">
              <a:buClr>
                <a:schemeClr val="accent2"/>
              </a:buClr>
              <a:buFont typeface="Arial" panose="020B0604020202020204" pitchFamily="34" charset="0"/>
              <a:buChar char="•"/>
            </a:pPr>
            <a:r>
              <a:rPr lang="en-US" dirty="0"/>
              <a:t>Recall that posting involves transferring the journalized debits and credits to specific accounts in the ledger. </a:t>
            </a:r>
          </a:p>
          <a:p>
            <a:pPr marL="285750" indent="-285750">
              <a:buClr>
                <a:schemeClr val="accent2"/>
              </a:buClr>
              <a:buFont typeface="Arial" panose="020B0604020202020204" pitchFamily="34" charset="0"/>
              <a:buChar char="•"/>
            </a:pPr>
            <a:r>
              <a:rPr lang="en-US" dirty="0"/>
              <a:t>Determine the ending balance by netting the total debits and credits. </a:t>
            </a:r>
          </a:p>
        </p:txBody>
      </p:sp>
      <p:sp>
        <p:nvSpPr>
          <p:cNvPr id="11" name="COB/LO">
            <a:extLst>
              <a:ext uri="{FF2B5EF4-FFF2-40B4-BE49-F238E27FC236}">
                <a16:creationId xmlns:a16="http://schemas.microsoft.com/office/drawing/2014/main" id="{BC603F4B-19A5-3440-895B-83F624D4CFC7}"/>
              </a:ext>
            </a:extLst>
          </p:cNvPr>
          <p:cNvSpPr txBox="1">
            <a:spLocks/>
          </p:cNvSpPr>
          <p:nvPr/>
        </p:nvSpPr>
        <p:spPr>
          <a:xfrm>
            <a:off x="228600" y="6410673"/>
            <a:ext cx="489095" cy="276999"/>
          </a:xfrm>
          <a:prstGeom prst="rect">
            <a:avLst/>
          </a:prstGeom>
          <a:noFill/>
        </p:spPr>
        <p:txBody>
          <a:bodyPr lIns="0" rIns="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0325" lvl="1" indent="0">
              <a:lnSpc>
                <a:spcPct val="100000"/>
              </a:lnSpc>
              <a:spcBef>
                <a:spcPts val="1200"/>
              </a:spcBef>
              <a:buFont typeface="Arial"/>
              <a:buNone/>
            </a:pPr>
            <a:r>
              <a:rPr lang="en-US" sz="1200" dirty="0">
                <a:solidFill>
                  <a:schemeClr val="bg1">
                    <a:lumMod val="50000"/>
                  </a:schemeClr>
                </a:solidFill>
              </a:rPr>
              <a:t>LO 3</a:t>
            </a:r>
          </a:p>
        </p:txBody>
      </p:sp>
      <p:pic>
        <p:nvPicPr>
          <p:cNvPr id="9" name="Content Placeholder 8">
            <a:extLst>
              <a:ext uri="{FF2B5EF4-FFF2-40B4-BE49-F238E27FC236}">
                <a16:creationId xmlns:a16="http://schemas.microsoft.com/office/drawing/2014/main" id="{2C47B9C5-2BC5-8143-B185-CB0E476068DE}"/>
              </a:ext>
            </a:extLst>
          </p:cNvPr>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304800" y="1519476"/>
            <a:ext cx="8178800" cy="2578100"/>
          </a:xfrm>
        </p:spPr>
      </p:pic>
    </p:spTree>
    <p:extLst>
      <p:ext uri="{BB962C8B-B14F-4D97-AF65-F5344CB8AC3E}">
        <p14:creationId xmlns:p14="http://schemas.microsoft.com/office/powerpoint/2010/main" val="37871285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559E1D-F759-F048-BAA1-2D372AA1C1C0}"/>
              </a:ext>
            </a:extLst>
          </p:cNvPr>
          <p:cNvSpPr>
            <a:spLocks noGrp="1"/>
          </p:cNvSpPr>
          <p:nvPr>
            <p:ph type="sldNum" sz="quarter" idx="10"/>
          </p:nvPr>
        </p:nvSpPr>
        <p:spPr/>
        <p:txBody>
          <a:bodyPr/>
          <a:lstStyle/>
          <a:p>
            <a:fld id="{67B19427-F580-D146-B60E-4CADEE75497F}" type="slidenum">
              <a:rPr lang="en-US" smtClean="0"/>
              <a:pPr/>
              <a:t>53</a:t>
            </a:fld>
            <a:endParaRPr lang="en-US" dirty="0"/>
          </a:p>
        </p:txBody>
      </p:sp>
      <p:sp>
        <p:nvSpPr>
          <p:cNvPr id="4" name="Footer Placeholder 3">
            <a:extLst>
              <a:ext uri="{FF2B5EF4-FFF2-40B4-BE49-F238E27FC236}">
                <a16:creationId xmlns:a16="http://schemas.microsoft.com/office/drawing/2014/main" id="{9545A471-24E3-5747-95B9-672B82F73A43}"/>
              </a:ext>
            </a:extLst>
          </p:cNvPr>
          <p:cNvSpPr>
            <a:spLocks noGrp="1"/>
          </p:cNvSpPr>
          <p:nvPr>
            <p:ph type="ftr" sz="quarter" idx="11"/>
          </p:nvPr>
        </p:nvSpPr>
        <p:spPr/>
        <p:txBody>
          <a:bodyPr/>
          <a:lstStyle/>
          <a:p>
            <a:r>
              <a:rPr lang="en-US"/>
              <a:t>Copyright ©2019 John Wiley &amp; Son, Inc. </a:t>
            </a:r>
            <a:endParaRPr lang="en-US" dirty="0"/>
          </a:p>
        </p:txBody>
      </p:sp>
      <p:sp>
        <p:nvSpPr>
          <p:cNvPr id="5" name="Title 4">
            <a:extLst>
              <a:ext uri="{FF2B5EF4-FFF2-40B4-BE49-F238E27FC236}">
                <a16:creationId xmlns:a16="http://schemas.microsoft.com/office/drawing/2014/main" id="{9003D1DC-4880-E049-BDFC-78B58AA4C83F}"/>
              </a:ext>
            </a:extLst>
          </p:cNvPr>
          <p:cNvSpPr>
            <a:spLocks noGrp="1"/>
          </p:cNvSpPr>
          <p:nvPr>
            <p:ph type="title"/>
          </p:nvPr>
        </p:nvSpPr>
        <p:spPr>
          <a:xfrm>
            <a:off x="304800" y="762001"/>
            <a:ext cx="8534400" cy="646331"/>
          </a:xfrm>
        </p:spPr>
        <p:txBody>
          <a:bodyPr/>
          <a:lstStyle/>
          <a:p>
            <a:r>
              <a:rPr lang="en-US" b="1" dirty="0"/>
              <a:t>DO IT!  Posting</a:t>
            </a:r>
          </a:p>
        </p:txBody>
      </p:sp>
      <p:sp>
        <p:nvSpPr>
          <p:cNvPr id="10" name="Content Placeholder 9">
            <a:extLst>
              <a:ext uri="{FF2B5EF4-FFF2-40B4-BE49-F238E27FC236}">
                <a16:creationId xmlns:a16="http://schemas.microsoft.com/office/drawing/2014/main" id="{1AE7985C-C8ED-B849-BA42-ED627D39A7F7}"/>
              </a:ext>
            </a:extLst>
          </p:cNvPr>
          <p:cNvSpPr>
            <a:spLocks noGrp="1"/>
          </p:cNvSpPr>
          <p:nvPr>
            <p:ph sz="quarter" idx="15"/>
          </p:nvPr>
        </p:nvSpPr>
        <p:spPr>
          <a:xfrm>
            <a:off x="284205" y="1430986"/>
            <a:ext cx="8534400" cy="1866425"/>
          </a:xfrm>
        </p:spPr>
        <p:txBody>
          <a:bodyPr/>
          <a:lstStyle/>
          <a:p>
            <a:r>
              <a:rPr lang="en-US" sz="2800" b="1" dirty="0">
                <a:solidFill>
                  <a:schemeClr val="accent2"/>
                </a:solidFill>
              </a:rPr>
              <a:t> Solution</a:t>
            </a:r>
          </a:p>
          <a:p>
            <a:endParaRPr lang="en-US" sz="2800" b="1" dirty="0">
              <a:solidFill>
                <a:schemeClr val="accent2"/>
              </a:solidFill>
            </a:endParaRPr>
          </a:p>
          <a:p>
            <a:endParaRPr lang="en-US" sz="2800" dirty="0"/>
          </a:p>
          <a:p>
            <a:endParaRPr lang="en-US" sz="2800" b="1" dirty="0">
              <a:solidFill>
                <a:schemeClr val="accent2"/>
              </a:solidFill>
            </a:endParaRPr>
          </a:p>
        </p:txBody>
      </p:sp>
      <p:sp>
        <p:nvSpPr>
          <p:cNvPr id="8" name="COB/LO">
            <a:extLst>
              <a:ext uri="{FF2B5EF4-FFF2-40B4-BE49-F238E27FC236}">
                <a16:creationId xmlns:a16="http://schemas.microsoft.com/office/drawing/2014/main" id="{DECF331A-EF7E-0D4E-BCA3-5266C94A3123}"/>
              </a:ext>
            </a:extLst>
          </p:cNvPr>
          <p:cNvSpPr txBox="1">
            <a:spLocks/>
          </p:cNvSpPr>
          <p:nvPr/>
        </p:nvSpPr>
        <p:spPr>
          <a:xfrm>
            <a:off x="228600" y="6410673"/>
            <a:ext cx="489095" cy="276999"/>
          </a:xfrm>
          <a:prstGeom prst="rect">
            <a:avLst/>
          </a:prstGeom>
          <a:noFill/>
        </p:spPr>
        <p:txBody>
          <a:bodyPr lIns="0" rIns="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0325" lvl="1" indent="0">
              <a:lnSpc>
                <a:spcPct val="100000"/>
              </a:lnSpc>
              <a:spcBef>
                <a:spcPts val="1200"/>
              </a:spcBef>
              <a:buFont typeface="Arial"/>
              <a:buNone/>
            </a:pPr>
            <a:r>
              <a:rPr lang="en-US" sz="1200" dirty="0">
                <a:solidFill>
                  <a:schemeClr val="bg1">
                    <a:lumMod val="50000"/>
                  </a:schemeClr>
                </a:solidFill>
              </a:rPr>
              <a:t>LO 3</a:t>
            </a:r>
          </a:p>
        </p:txBody>
      </p:sp>
      <p:pic>
        <p:nvPicPr>
          <p:cNvPr id="7" name="Picture 6">
            <a:extLst>
              <a:ext uri="{FF2B5EF4-FFF2-40B4-BE49-F238E27FC236}">
                <a16:creationId xmlns:a16="http://schemas.microsoft.com/office/drawing/2014/main" id="{131B3D9A-D571-1343-9DB9-F7A40B9803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200" y="2398432"/>
            <a:ext cx="4927600" cy="1270000"/>
          </a:xfrm>
          <a:prstGeom prst="rect">
            <a:avLst/>
          </a:prstGeom>
        </p:spPr>
      </p:pic>
      <p:pic>
        <p:nvPicPr>
          <p:cNvPr id="11" name="Picture 10">
            <a:extLst>
              <a:ext uri="{FF2B5EF4-FFF2-40B4-BE49-F238E27FC236}">
                <a16:creationId xmlns:a16="http://schemas.microsoft.com/office/drawing/2014/main" id="{158C022B-958E-254E-9ED9-9E9DA0196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4866341"/>
            <a:ext cx="6388100" cy="292100"/>
          </a:xfrm>
          <a:prstGeom prst="rect">
            <a:avLst/>
          </a:prstGeom>
        </p:spPr>
      </p:pic>
    </p:spTree>
    <p:extLst>
      <p:ext uri="{BB962C8B-B14F-4D97-AF65-F5344CB8AC3E}">
        <p14:creationId xmlns:p14="http://schemas.microsoft.com/office/powerpoint/2010/main" val="41111192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p:cNvSpPr>
            <a:spLocks noGrp="1"/>
          </p:cNvSpPr>
          <p:nvPr>
            <p:ph type="title"/>
          </p:nvPr>
        </p:nvSpPr>
        <p:spPr>
          <a:xfrm>
            <a:off x="304800" y="1828800"/>
            <a:ext cx="8534400" cy="2667000"/>
          </a:xfrm>
          <a:prstGeom prst="rect">
            <a:avLst/>
          </a:prstGeom>
        </p:spPr>
        <p:txBody>
          <a:bodyPr>
            <a:noAutofit/>
          </a:bodyPr>
          <a:lstStyle/>
          <a:p>
            <a:pPr>
              <a:lnSpc>
                <a:spcPct val="100000"/>
              </a:lnSpc>
              <a:spcBef>
                <a:spcPts val="600"/>
              </a:spcBef>
            </a:pPr>
            <a:r>
              <a:rPr lang="en-IN" b="1" dirty="0">
                <a:solidFill>
                  <a:srgbClr val="931B21"/>
                </a:solidFill>
              </a:rPr>
              <a:t>Learning Objective 4</a:t>
            </a:r>
            <a:br>
              <a:rPr lang="en-IN" b="1" dirty="0">
                <a:solidFill>
                  <a:srgbClr val="931B21"/>
                </a:solidFill>
              </a:rPr>
            </a:br>
            <a:r>
              <a:rPr lang="en-US" b="1" dirty="0">
                <a:solidFill>
                  <a:schemeClr val="accent1"/>
                </a:solidFill>
              </a:rPr>
              <a:t>Prepare a trial </a:t>
            </a:r>
            <a:r>
              <a:rPr lang="en-US" b="1" dirty="0" smtClean="0">
                <a:solidFill>
                  <a:schemeClr val="accent1"/>
                </a:solidFill>
              </a:rPr>
              <a:t>balance </a:t>
            </a:r>
            <a:r>
              <a:rPr lang="ko-KR" altLang="en-US" b="1" dirty="0" err="1" smtClean="0">
                <a:solidFill>
                  <a:schemeClr val="accent1"/>
                </a:solidFill>
              </a:rPr>
              <a:t>시산표</a:t>
            </a:r>
            <a:r>
              <a:rPr lang="en-US" b="1" dirty="0" smtClean="0">
                <a:solidFill>
                  <a:schemeClr val="accent1"/>
                </a:solidFill>
              </a:rPr>
              <a:t>. </a:t>
            </a:r>
            <a:endParaRPr lang="en-US" b="1" dirty="0">
              <a:solidFill>
                <a:schemeClr val="accent1"/>
              </a:solidFill>
            </a:endParaRPr>
          </a:p>
        </p:txBody>
      </p:sp>
      <p:sp>
        <p:nvSpPr>
          <p:cNvPr id="5" name="Slide Number Placeholder "/>
          <p:cNvSpPr>
            <a:spLocks noGrp="1"/>
          </p:cNvSpPr>
          <p:nvPr>
            <p:ph type="sldNum" sz="quarter" idx="10"/>
          </p:nvPr>
        </p:nvSpPr>
        <p:spPr/>
        <p:txBody>
          <a:bodyPr/>
          <a:lstStyle/>
          <a:p>
            <a:fld id="{67B19427-F580-D146-B60E-4CADEE75497F}" type="slidenum">
              <a:rPr lang="en-US" smtClean="0"/>
              <a:pPr/>
              <a:t>54</a:t>
            </a:fld>
            <a:endParaRPr lang="en-US" dirty="0"/>
          </a:p>
        </p:txBody>
      </p:sp>
      <p:sp>
        <p:nvSpPr>
          <p:cNvPr id="6" name="Footer Placeholder "/>
          <p:cNvSpPr>
            <a:spLocks noGrp="1"/>
          </p:cNvSpPr>
          <p:nvPr>
            <p:ph type="ftr" sz="quarter" idx="11"/>
          </p:nvPr>
        </p:nvSpPr>
        <p:spPr/>
        <p:txBody>
          <a:bodyPr/>
          <a:lstStyle/>
          <a:p>
            <a:r>
              <a:rPr lang="en-US" dirty="0"/>
              <a:t>Copyright ©2019 John Wiley &amp; Sons, Inc. </a:t>
            </a:r>
          </a:p>
        </p:txBody>
      </p:sp>
      <p:sp>
        <p:nvSpPr>
          <p:cNvPr id="7"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4</a:t>
            </a:r>
          </a:p>
        </p:txBody>
      </p:sp>
    </p:spTree>
    <p:extLst>
      <p:ext uri="{BB962C8B-B14F-4D97-AF65-F5344CB8AC3E}">
        <p14:creationId xmlns:p14="http://schemas.microsoft.com/office/powerpoint/2010/main" val="16703767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52400" y="762000"/>
            <a:ext cx="8839200" cy="646331"/>
          </a:xfrm>
          <a:prstGeom prst="rect">
            <a:avLst/>
          </a:prstGeom>
        </p:spPr>
        <p:txBody>
          <a:bodyPr wrap="square">
            <a:spAutoFit/>
          </a:bodyPr>
          <a:lstStyle/>
          <a:p>
            <a:r>
              <a:rPr lang="en-US" sz="4000" b="1" dirty="0">
                <a:solidFill>
                  <a:schemeClr val="accent1"/>
                </a:solidFill>
              </a:rPr>
              <a:t>The Trial Balance</a:t>
            </a:r>
            <a:endParaRPr lang="en-US" sz="4000" dirty="0">
              <a:solidFill>
                <a:schemeClr val="accent1"/>
              </a:solidFill>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55</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4</a:t>
            </a:r>
          </a:p>
        </p:txBody>
      </p:sp>
      <p:pic>
        <p:nvPicPr>
          <p:cNvPr id="3" name="Picture 2">
            <a:extLst>
              <a:ext uri="{FF2B5EF4-FFF2-40B4-BE49-F238E27FC236}">
                <a16:creationId xmlns:a16="http://schemas.microsoft.com/office/drawing/2014/main" id="{7A3767AC-5A9E-2E40-8F4F-4CD2AABBAA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676400"/>
            <a:ext cx="8763000" cy="1180761"/>
          </a:xfrm>
          <a:prstGeom prst="rect">
            <a:avLst/>
          </a:prstGeom>
        </p:spPr>
      </p:pic>
      <p:sp>
        <p:nvSpPr>
          <p:cNvPr id="4" name="Rectangle 3">
            <a:extLst>
              <a:ext uri="{FF2B5EF4-FFF2-40B4-BE49-F238E27FC236}">
                <a16:creationId xmlns:a16="http://schemas.microsoft.com/office/drawing/2014/main" id="{D9E7B7EE-0593-7241-B7BB-4F1B4C2EBDAB}"/>
              </a:ext>
            </a:extLst>
          </p:cNvPr>
          <p:cNvSpPr/>
          <p:nvPr/>
        </p:nvSpPr>
        <p:spPr>
          <a:xfrm>
            <a:off x="152400" y="2987312"/>
            <a:ext cx="8686800" cy="3416320"/>
          </a:xfrm>
          <a:prstGeom prst="rect">
            <a:avLst/>
          </a:prstGeom>
        </p:spPr>
        <p:txBody>
          <a:bodyPr wrap="square">
            <a:spAutoFit/>
          </a:bodyPr>
          <a:lstStyle/>
          <a:p>
            <a:r>
              <a:rPr lang="en-US" sz="2400" dirty="0">
                <a:latin typeface="Calibri" panose="020F0502020204030204" pitchFamily="34" charset="0"/>
                <a:cs typeface="Calibri" panose="020F0502020204030204" pitchFamily="34" charset="0"/>
              </a:rPr>
              <a:t>A list of accounts and their balances at a given time.</a:t>
            </a:r>
          </a:p>
          <a:p>
            <a:r>
              <a:rPr lang="en-US" sz="2400" dirty="0"/>
              <a:t>Proves the mathematical equality of debits and credits after posting.</a:t>
            </a:r>
          </a:p>
          <a:p>
            <a:endParaRPr lang="en-US" sz="2400" b="1" dirty="0"/>
          </a:p>
          <a:p>
            <a:r>
              <a:rPr lang="en-US" sz="2400" b="1" dirty="0">
                <a:solidFill>
                  <a:schemeClr val="accent1"/>
                </a:solidFill>
              </a:rPr>
              <a:t>Three steps of preparation:</a:t>
            </a:r>
          </a:p>
          <a:p>
            <a:pPr marL="457200" indent="-457200">
              <a:buAutoNum type="arabicPeriod"/>
            </a:pPr>
            <a:r>
              <a:rPr lang="en-US" sz="2400" dirty="0"/>
              <a:t>List the account titles and their balances in the appropriate debit or credit column.</a:t>
            </a:r>
            <a:endParaRPr lang="en-US" sz="2400" b="1" dirty="0"/>
          </a:p>
          <a:p>
            <a:pPr marL="457200" indent="-457200">
              <a:buAutoNum type="arabicPeriod"/>
            </a:pPr>
            <a:r>
              <a:rPr lang="en-US" sz="2400" dirty="0"/>
              <a:t>Total the debit and credit columns.</a:t>
            </a:r>
          </a:p>
          <a:p>
            <a:pPr marL="457200" indent="-457200">
              <a:buAutoNum type="arabicPeriod"/>
            </a:pPr>
            <a:r>
              <a:rPr lang="en-US" sz="2400" dirty="0"/>
              <a:t>Verify the equality of the two columns. </a:t>
            </a:r>
          </a:p>
          <a:p>
            <a:r>
              <a:rPr lang="en-US" sz="2400"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18396041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52400" y="762000"/>
            <a:ext cx="8839200" cy="646331"/>
          </a:xfrm>
          <a:prstGeom prst="rect">
            <a:avLst/>
          </a:prstGeom>
        </p:spPr>
        <p:txBody>
          <a:bodyPr wrap="square">
            <a:spAutoFit/>
          </a:bodyPr>
          <a:lstStyle/>
          <a:p>
            <a:r>
              <a:rPr lang="en-US" sz="4000" b="1" dirty="0">
                <a:solidFill>
                  <a:schemeClr val="accent1"/>
                </a:solidFill>
              </a:rPr>
              <a:t>The Trial Balance</a:t>
            </a:r>
            <a:endParaRPr lang="en-US" sz="4000" dirty="0">
              <a:solidFill>
                <a:schemeClr val="accent1"/>
              </a:solidFill>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56</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4</a:t>
            </a:r>
          </a:p>
        </p:txBody>
      </p:sp>
      <p:pic>
        <p:nvPicPr>
          <p:cNvPr id="7" name="Picture 6">
            <a:extLst>
              <a:ext uri="{FF2B5EF4-FFF2-40B4-BE49-F238E27FC236}">
                <a16:creationId xmlns:a16="http://schemas.microsoft.com/office/drawing/2014/main" id="{FAF83B87-8248-304A-A41C-BCCEE3449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00" y="1356314"/>
            <a:ext cx="7747000" cy="4580936"/>
          </a:xfrm>
          <a:prstGeom prst="rect">
            <a:avLst/>
          </a:prstGeom>
        </p:spPr>
      </p:pic>
      <p:pic>
        <p:nvPicPr>
          <p:cNvPr id="10" name="Picture 9">
            <a:extLst>
              <a:ext uri="{FF2B5EF4-FFF2-40B4-BE49-F238E27FC236}">
                <a16:creationId xmlns:a16="http://schemas.microsoft.com/office/drawing/2014/main" id="{C6E551F0-EA9D-2847-B9FC-9E798FFBE0A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0200" y="5867400"/>
            <a:ext cx="1117600" cy="403778"/>
          </a:xfrm>
          <a:prstGeom prst="rect">
            <a:avLst/>
          </a:prstGeom>
        </p:spPr>
      </p:pic>
    </p:spTree>
    <p:extLst>
      <p:ext uri="{BB962C8B-B14F-4D97-AF65-F5344CB8AC3E}">
        <p14:creationId xmlns:p14="http://schemas.microsoft.com/office/powerpoint/2010/main" val="10664025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52400" y="656983"/>
            <a:ext cx="8839200" cy="3194721"/>
          </a:xfrm>
          <a:prstGeom prst="rect">
            <a:avLst/>
          </a:prstGeom>
        </p:spPr>
        <p:txBody>
          <a:bodyPr wrap="square">
            <a:spAutoFit/>
          </a:bodyPr>
          <a:lstStyle/>
          <a:p>
            <a:r>
              <a:rPr lang="en-US" sz="4000" b="1" dirty="0">
                <a:solidFill>
                  <a:schemeClr val="accent2"/>
                </a:solidFill>
                <a:latin typeface="Calibri" panose="020F0502020204030204" pitchFamily="34" charset="0"/>
                <a:cs typeface="Calibri" panose="020F0502020204030204" pitchFamily="34" charset="0"/>
              </a:rPr>
              <a:t>Limitations of a Trial Balance </a:t>
            </a:r>
            <a:br>
              <a:rPr lang="en-US" sz="4000" b="1" dirty="0">
                <a:solidFill>
                  <a:schemeClr val="accent2"/>
                </a:solidFill>
                <a:latin typeface="Calibri" panose="020F0502020204030204" pitchFamily="34" charset="0"/>
                <a:cs typeface="Calibri" panose="020F0502020204030204" pitchFamily="34" charset="0"/>
              </a:rPr>
            </a:br>
            <a:r>
              <a:rPr lang="en-US" sz="4000" b="1" dirty="0">
                <a:solidFill>
                  <a:schemeClr val="accent2"/>
                </a:solidFill>
                <a:latin typeface="Calibri" panose="020F0502020204030204" pitchFamily="34" charset="0"/>
                <a:cs typeface="Calibri" panose="020F0502020204030204" pitchFamily="34" charset="0"/>
              </a:rPr>
              <a:t/>
            </a:r>
            <a:br>
              <a:rPr lang="en-US" sz="4000" b="1" dirty="0">
                <a:solidFill>
                  <a:schemeClr val="accent2"/>
                </a:solidFill>
                <a:latin typeface="Calibri" panose="020F0502020204030204" pitchFamily="34" charset="0"/>
                <a:cs typeface="Calibri" panose="020F0502020204030204" pitchFamily="34" charset="0"/>
              </a:rPr>
            </a:br>
            <a:r>
              <a:rPr lang="en-US" sz="2400" b="1" dirty="0">
                <a:solidFill>
                  <a:schemeClr val="accent1"/>
                </a:solidFill>
                <a:latin typeface="Calibri" panose="020F0502020204030204" pitchFamily="34" charset="0"/>
                <a:cs typeface="Calibri" panose="020F0502020204030204" pitchFamily="34" charset="0"/>
              </a:rPr>
              <a:t>A trial balance may balance even when: </a:t>
            </a:r>
            <a:r>
              <a:rPr lang="en-US" sz="2400" dirty="0">
                <a:latin typeface="Calibri" panose="020F0502020204030204" pitchFamily="34" charset="0"/>
                <a:cs typeface="Calibri" panose="020F0502020204030204" pitchFamily="34" charset="0"/>
              </a:rPr>
              <a:t/>
            </a:r>
            <a:br>
              <a:rPr lang="en-US" sz="2400" dirty="0">
                <a:latin typeface="Calibri" panose="020F0502020204030204" pitchFamily="34" charset="0"/>
                <a:cs typeface="Calibri" panose="020F0502020204030204" pitchFamily="34" charset="0"/>
              </a:rPr>
            </a:br>
            <a:r>
              <a:rPr lang="en-US" sz="2400" b="1" dirty="0">
                <a:solidFill>
                  <a:schemeClr val="accent2"/>
                </a:solidFill>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 Transaction not journalized. </a:t>
            </a:r>
            <a:br>
              <a:rPr lang="en-US" sz="2400" dirty="0">
                <a:latin typeface="Calibri" panose="020F0502020204030204" pitchFamily="34" charset="0"/>
                <a:cs typeface="Calibri" panose="020F0502020204030204" pitchFamily="34" charset="0"/>
              </a:rPr>
            </a:br>
            <a:r>
              <a:rPr lang="en-US" sz="2400" b="1" dirty="0">
                <a:solidFill>
                  <a:schemeClr val="accent2"/>
                </a:solidFill>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Correct journal entry not posted. </a:t>
            </a:r>
            <a:br>
              <a:rPr lang="en-US" sz="2400" dirty="0">
                <a:latin typeface="Calibri" panose="020F0502020204030204" pitchFamily="34" charset="0"/>
                <a:cs typeface="Calibri" panose="020F0502020204030204" pitchFamily="34" charset="0"/>
              </a:rPr>
            </a:br>
            <a:r>
              <a:rPr lang="en-US" sz="2400" b="1" dirty="0">
                <a:solidFill>
                  <a:schemeClr val="accent2"/>
                </a:solidFill>
                <a:latin typeface="Calibri" panose="020F0502020204030204" pitchFamily="34" charset="0"/>
                <a:cs typeface="Calibri" panose="020F0502020204030204" pitchFamily="34" charset="0"/>
              </a:rPr>
              <a:t>3</a:t>
            </a:r>
            <a:r>
              <a:rPr lang="en-US" sz="2400" dirty="0">
                <a:latin typeface="Calibri" panose="020F0502020204030204" pitchFamily="34" charset="0"/>
                <a:cs typeface="Calibri" panose="020F0502020204030204" pitchFamily="34" charset="0"/>
              </a:rPr>
              <a:t> - Journal entry posted twice. </a:t>
            </a:r>
            <a:br>
              <a:rPr lang="en-US" sz="2400" dirty="0">
                <a:latin typeface="Calibri" panose="020F0502020204030204" pitchFamily="34" charset="0"/>
                <a:cs typeface="Calibri" panose="020F0502020204030204" pitchFamily="34" charset="0"/>
              </a:rPr>
            </a:br>
            <a:r>
              <a:rPr lang="en-US" sz="2400" b="1" dirty="0">
                <a:solidFill>
                  <a:schemeClr val="accent2"/>
                </a:solidFill>
                <a:latin typeface="Calibri" panose="020F0502020204030204" pitchFamily="34" charset="0"/>
                <a:cs typeface="Calibri" panose="020F0502020204030204" pitchFamily="34" charset="0"/>
              </a:rPr>
              <a:t>4</a:t>
            </a:r>
            <a:r>
              <a:rPr lang="en-US" sz="2400" dirty="0">
                <a:latin typeface="Calibri" panose="020F0502020204030204" pitchFamily="34" charset="0"/>
                <a:cs typeface="Calibri" panose="020F0502020204030204" pitchFamily="34" charset="0"/>
              </a:rPr>
              <a:t> - Incorrect accounts used in journalizing or posting. </a:t>
            </a:r>
            <a:br>
              <a:rPr lang="en-US" sz="2400" dirty="0">
                <a:latin typeface="Calibri" panose="020F0502020204030204" pitchFamily="34" charset="0"/>
                <a:cs typeface="Calibri" panose="020F0502020204030204" pitchFamily="34" charset="0"/>
              </a:rPr>
            </a:br>
            <a:r>
              <a:rPr lang="en-US" sz="2400" b="1" dirty="0">
                <a:solidFill>
                  <a:schemeClr val="accent2"/>
                </a:solidFill>
                <a:latin typeface="Calibri" panose="020F0502020204030204" pitchFamily="34" charset="0"/>
                <a:cs typeface="Calibri" panose="020F0502020204030204" pitchFamily="34" charset="0"/>
              </a:rPr>
              <a:t>5</a:t>
            </a:r>
            <a:r>
              <a:rPr lang="en-US" sz="2400" dirty="0">
                <a:latin typeface="Calibri" panose="020F0502020204030204" pitchFamily="34" charset="0"/>
                <a:cs typeface="Calibri" panose="020F0502020204030204" pitchFamily="34" charset="0"/>
              </a:rPr>
              <a:t> - Offsetting errors made in recording the amount of a transaction. </a:t>
            </a:r>
            <a:endParaRPr lang="en-US" sz="2800" dirty="0">
              <a:solidFill>
                <a:schemeClr val="accent2"/>
              </a:solidFill>
              <a:latin typeface="Calibri" panose="020F0502020204030204" pitchFamily="34" charset="0"/>
              <a:cs typeface="Calibri" panose="020F0502020204030204" pitchFamily="34" charset="0"/>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57</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4</a:t>
            </a:r>
          </a:p>
        </p:txBody>
      </p:sp>
      <p:sp>
        <p:nvSpPr>
          <p:cNvPr id="2" name="Rectangle 1">
            <a:extLst>
              <a:ext uri="{FF2B5EF4-FFF2-40B4-BE49-F238E27FC236}">
                <a16:creationId xmlns:a16="http://schemas.microsoft.com/office/drawing/2014/main" id="{7DECD5A0-DA25-0F44-B1FB-197F592FBDD8}"/>
              </a:ext>
            </a:extLst>
          </p:cNvPr>
          <p:cNvSpPr/>
          <p:nvPr/>
        </p:nvSpPr>
        <p:spPr>
          <a:xfrm>
            <a:off x="497956" y="4265620"/>
            <a:ext cx="3733800" cy="1785104"/>
          </a:xfrm>
          <a:prstGeom prst="rect">
            <a:avLst/>
          </a:prstGeom>
        </p:spPr>
        <p:txBody>
          <a:bodyPr wrap="square">
            <a:spAutoFit/>
          </a:bodyPr>
          <a:lstStyle/>
          <a:p>
            <a:r>
              <a:rPr lang="en-US" sz="2000" b="1" dirty="0">
                <a:solidFill>
                  <a:srgbClr val="666600"/>
                </a:solidFill>
                <a:latin typeface="STIX" pitchFamily="2" charset="2"/>
              </a:rPr>
              <a:t>ETHICS NOTE </a:t>
            </a:r>
            <a:r>
              <a:rPr lang="en-US" sz="1400" b="1" dirty="0">
                <a:solidFill>
                  <a:srgbClr val="666600"/>
                </a:solidFill>
                <a:latin typeface="STIX" pitchFamily="2" charset="2"/>
              </a:rPr>
              <a:t/>
            </a:r>
            <a:br>
              <a:rPr lang="en-US" sz="1400" b="1" dirty="0">
                <a:solidFill>
                  <a:srgbClr val="666600"/>
                </a:solidFill>
                <a:latin typeface="STIX" pitchFamily="2" charset="2"/>
              </a:rPr>
            </a:br>
            <a:r>
              <a:rPr lang="en-US" b="1" dirty="0">
                <a:solidFill>
                  <a:schemeClr val="accent1"/>
                </a:solidFill>
                <a:latin typeface="Calibri" panose="020F0502020204030204" pitchFamily="34" charset="0"/>
                <a:cs typeface="Calibri" panose="020F0502020204030204" pitchFamily="34" charset="0"/>
              </a:rPr>
              <a:t>Error:</a:t>
            </a:r>
            <a:r>
              <a:rPr lang="en-US" dirty="0">
                <a:latin typeface="Calibri" panose="020F0502020204030204" pitchFamily="34" charset="0"/>
                <a:cs typeface="Calibri" panose="020F0502020204030204" pitchFamily="34" charset="0"/>
              </a:rPr>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T</a:t>
            </a:r>
            <a:r>
              <a:rPr lang="en-US" dirty="0">
                <a:solidFill>
                  <a:srgbClr val="262626"/>
                </a:solidFill>
                <a:latin typeface="Calibri" panose="020F0502020204030204" pitchFamily="34" charset="0"/>
                <a:cs typeface="Calibri" panose="020F0502020204030204" pitchFamily="34" charset="0"/>
              </a:rPr>
              <a:t>he result of an unintentional mistake</a:t>
            </a:r>
            <a:br>
              <a:rPr lang="en-US" dirty="0">
                <a:solidFill>
                  <a:srgbClr val="262626"/>
                </a:solidFill>
                <a:latin typeface="Calibri" panose="020F0502020204030204" pitchFamily="34" charset="0"/>
                <a:cs typeface="Calibri" panose="020F0502020204030204" pitchFamily="34" charset="0"/>
              </a:rPr>
            </a:br>
            <a:r>
              <a:rPr lang="en-US" dirty="0">
                <a:solidFill>
                  <a:srgbClr val="262626"/>
                </a:solidFill>
                <a:latin typeface="Calibri" panose="020F0502020204030204" pitchFamily="34" charset="0"/>
                <a:cs typeface="Calibri" panose="020F0502020204030204" pitchFamily="34" charset="0"/>
              </a:rPr>
              <a:t>Neither ethical nor unethical </a:t>
            </a:r>
            <a:br>
              <a:rPr lang="en-US" dirty="0">
                <a:solidFill>
                  <a:srgbClr val="262626"/>
                </a:solidFill>
                <a:latin typeface="Calibri" panose="020F0502020204030204" pitchFamily="34" charset="0"/>
                <a:cs typeface="Calibri" panose="020F0502020204030204" pitchFamily="34" charset="0"/>
              </a:rPr>
            </a:br>
            <a:r>
              <a:rPr lang="en-US" dirty="0">
                <a:solidFill>
                  <a:srgbClr val="262626"/>
                </a:solidFill>
                <a:latin typeface="Calibri" panose="020F0502020204030204" pitchFamily="34" charset="0"/>
                <a:cs typeface="Calibri" panose="020F0502020204030204" pitchFamily="34" charset="0"/>
              </a:rPr>
              <a:t/>
            </a:r>
            <a:br>
              <a:rPr lang="en-US" dirty="0">
                <a:solidFill>
                  <a:srgbClr val="262626"/>
                </a:solidFill>
                <a:latin typeface="Calibri" panose="020F0502020204030204" pitchFamily="34" charset="0"/>
                <a:cs typeface="Calibri" panose="020F0502020204030204" pitchFamily="34" charset="0"/>
              </a:rPr>
            </a:br>
            <a:endParaRPr lang="en-US" dirty="0"/>
          </a:p>
        </p:txBody>
      </p:sp>
      <p:sp>
        <p:nvSpPr>
          <p:cNvPr id="4" name="TextBox 3">
            <a:extLst>
              <a:ext uri="{FF2B5EF4-FFF2-40B4-BE49-F238E27FC236}">
                <a16:creationId xmlns:a16="http://schemas.microsoft.com/office/drawing/2014/main" id="{7CF00A59-3F2B-E944-B5E4-378DAD496726}"/>
              </a:ext>
            </a:extLst>
          </p:cNvPr>
          <p:cNvSpPr txBox="1"/>
          <p:nvPr/>
        </p:nvSpPr>
        <p:spPr>
          <a:xfrm>
            <a:off x="4582633" y="4572000"/>
            <a:ext cx="2845651" cy="923330"/>
          </a:xfrm>
          <a:prstGeom prst="rect">
            <a:avLst/>
          </a:prstGeom>
          <a:noFill/>
        </p:spPr>
        <p:txBody>
          <a:bodyPr wrap="none" rtlCol="0">
            <a:spAutoFit/>
          </a:bodyPr>
          <a:lstStyle/>
          <a:p>
            <a:r>
              <a:rPr lang="en-US" b="1" dirty="0">
                <a:solidFill>
                  <a:schemeClr val="accent2"/>
                </a:solidFill>
                <a:latin typeface="Calibri" panose="020F0502020204030204" pitchFamily="34" charset="0"/>
                <a:cs typeface="Calibri" panose="020F0502020204030204" pitchFamily="34" charset="0"/>
              </a:rPr>
              <a:t>Irregularity: </a:t>
            </a:r>
            <a:r>
              <a:rPr lang="en-US" dirty="0">
                <a:solidFill>
                  <a:srgbClr val="262626"/>
                </a:solidFill>
                <a:latin typeface="Calibri" panose="020F0502020204030204" pitchFamily="34" charset="0"/>
                <a:cs typeface="Calibri" panose="020F0502020204030204" pitchFamily="34" charset="0"/>
              </a:rPr>
              <a:t/>
            </a:r>
            <a:br>
              <a:rPr lang="en-US" dirty="0">
                <a:solidFill>
                  <a:srgbClr val="262626"/>
                </a:solidFill>
                <a:latin typeface="Calibri" panose="020F0502020204030204" pitchFamily="34" charset="0"/>
                <a:cs typeface="Calibri" panose="020F0502020204030204" pitchFamily="34" charset="0"/>
              </a:rPr>
            </a:br>
            <a:r>
              <a:rPr lang="en-US" dirty="0">
                <a:solidFill>
                  <a:srgbClr val="262626"/>
                </a:solidFill>
                <a:latin typeface="Calibri" panose="020F0502020204030204" pitchFamily="34" charset="0"/>
                <a:cs typeface="Calibri" panose="020F0502020204030204" pitchFamily="34" charset="0"/>
              </a:rPr>
              <a:t>An intentional misstatement</a:t>
            </a:r>
            <a:br>
              <a:rPr lang="en-US" dirty="0">
                <a:solidFill>
                  <a:srgbClr val="262626"/>
                </a:solidFill>
                <a:latin typeface="Calibri" panose="020F0502020204030204" pitchFamily="34" charset="0"/>
                <a:cs typeface="Calibri" panose="020F0502020204030204" pitchFamily="34" charset="0"/>
              </a:rPr>
            </a:br>
            <a:r>
              <a:rPr lang="en-US" dirty="0">
                <a:solidFill>
                  <a:srgbClr val="262626"/>
                </a:solidFill>
                <a:latin typeface="Calibri" panose="020F0502020204030204" pitchFamily="34" charset="0"/>
                <a:cs typeface="Calibri" panose="020F0502020204030204" pitchFamily="34" charset="0"/>
              </a:rPr>
              <a:t>Viewed as unethical</a:t>
            </a:r>
            <a:endParaRPr lang="en-US" dirty="0"/>
          </a:p>
        </p:txBody>
      </p:sp>
    </p:spTree>
    <p:extLst>
      <p:ext uri="{BB962C8B-B14F-4D97-AF65-F5344CB8AC3E}">
        <p14:creationId xmlns:p14="http://schemas.microsoft.com/office/powerpoint/2010/main" val="20405080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52400" y="656983"/>
            <a:ext cx="8839200" cy="646331"/>
          </a:xfrm>
          <a:prstGeom prst="rect">
            <a:avLst/>
          </a:prstGeom>
        </p:spPr>
        <p:txBody>
          <a:bodyPr wrap="square">
            <a:spAutoFit/>
          </a:bodyPr>
          <a:lstStyle/>
          <a:p>
            <a:r>
              <a:rPr lang="en-US" sz="4000" b="1" dirty="0">
                <a:solidFill>
                  <a:schemeClr val="accent2"/>
                </a:solidFill>
                <a:latin typeface="Calibri" panose="020F0502020204030204" pitchFamily="34" charset="0"/>
                <a:cs typeface="Calibri" panose="020F0502020204030204" pitchFamily="34" charset="0"/>
              </a:rPr>
              <a:t>Trial Balance - Locating Errors</a:t>
            </a:r>
            <a:endParaRPr lang="en-US" sz="2800" dirty="0">
              <a:solidFill>
                <a:schemeClr val="accent2"/>
              </a:solidFill>
              <a:latin typeface="Calibri" panose="020F0502020204030204" pitchFamily="34" charset="0"/>
              <a:cs typeface="Calibri" panose="020F0502020204030204" pitchFamily="34" charset="0"/>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58</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4</a:t>
            </a:r>
          </a:p>
        </p:txBody>
      </p:sp>
      <p:sp>
        <p:nvSpPr>
          <p:cNvPr id="3" name="Rectangle 2">
            <a:extLst>
              <a:ext uri="{FF2B5EF4-FFF2-40B4-BE49-F238E27FC236}">
                <a16:creationId xmlns:a16="http://schemas.microsoft.com/office/drawing/2014/main" id="{A003539F-1487-FE43-B9B2-2B81BF240FBF}"/>
              </a:ext>
            </a:extLst>
          </p:cNvPr>
          <p:cNvSpPr/>
          <p:nvPr/>
        </p:nvSpPr>
        <p:spPr>
          <a:xfrm>
            <a:off x="166576" y="1447800"/>
            <a:ext cx="8291623" cy="1200329"/>
          </a:xfrm>
          <a:prstGeom prst="rect">
            <a:avLst/>
          </a:prstGeom>
        </p:spPr>
        <p:txBody>
          <a:bodyPr wrap="square">
            <a:spAutoFit/>
          </a:bodyPr>
          <a:lstStyle/>
          <a:p>
            <a:pPr marL="342900" indent="-342900">
              <a:buFont typeface="+mj-lt"/>
              <a:buAutoNum type="arabicPeriod"/>
            </a:pPr>
            <a:r>
              <a:rPr lang="en-US" sz="2400" dirty="0">
                <a:latin typeface="Calibri" panose="020F0502020204030204" pitchFamily="34" charset="0"/>
                <a:cs typeface="Calibri" panose="020F0502020204030204" pitchFamily="34" charset="0"/>
              </a:rPr>
              <a:t>Determine the amount of the difference between the two columns of the trial balance. </a:t>
            </a:r>
          </a:p>
          <a:p>
            <a:pPr marL="342900" indent="-342900">
              <a:buFont typeface="+mj-lt"/>
              <a:buAutoNum type="arabicPeriod"/>
            </a:pPr>
            <a:r>
              <a:rPr lang="en-US" sz="2400" dirty="0">
                <a:latin typeface="Calibri" panose="020F0502020204030204" pitchFamily="34" charset="0"/>
                <a:cs typeface="Calibri" panose="020F0502020204030204" pitchFamily="34" charset="0"/>
              </a:rPr>
              <a:t>Take one of the commonly useful steps as follows:</a:t>
            </a:r>
          </a:p>
        </p:txBody>
      </p:sp>
      <p:graphicFrame>
        <p:nvGraphicFramePr>
          <p:cNvPr id="11" name="Table 10">
            <a:extLst>
              <a:ext uri="{FF2B5EF4-FFF2-40B4-BE49-F238E27FC236}">
                <a16:creationId xmlns:a16="http://schemas.microsoft.com/office/drawing/2014/main" id="{786D8758-5947-8249-BAEA-8E89DF6B7144}"/>
              </a:ext>
            </a:extLst>
          </p:cNvPr>
          <p:cNvGraphicFramePr>
            <a:graphicFrameLocks noGrp="1"/>
          </p:cNvGraphicFramePr>
          <p:nvPr>
            <p:extLst>
              <p:ext uri="{D42A27DB-BD31-4B8C-83A1-F6EECF244321}">
                <p14:modId xmlns:p14="http://schemas.microsoft.com/office/powerpoint/2010/main" val="3683064448"/>
              </p:ext>
            </p:extLst>
          </p:nvPr>
        </p:nvGraphicFramePr>
        <p:xfrm>
          <a:off x="609600" y="2792615"/>
          <a:ext cx="7239000" cy="3083560"/>
        </p:xfrm>
        <a:graphic>
          <a:graphicData uri="http://schemas.openxmlformats.org/drawingml/2006/table">
            <a:tbl>
              <a:tblPr firstRow="1" bandRow="1">
                <a:tableStyleId>{F2DE63D5-997A-4646-A377-4702673A728D}</a:tableStyleId>
              </a:tblPr>
              <a:tblGrid>
                <a:gridCol w="2743200">
                  <a:extLst>
                    <a:ext uri="{9D8B030D-6E8A-4147-A177-3AD203B41FA5}">
                      <a16:colId xmlns:a16="http://schemas.microsoft.com/office/drawing/2014/main" val="2587098739"/>
                    </a:ext>
                  </a:extLst>
                </a:gridCol>
                <a:gridCol w="4495800">
                  <a:extLst>
                    <a:ext uri="{9D8B030D-6E8A-4147-A177-3AD203B41FA5}">
                      <a16:colId xmlns:a16="http://schemas.microsoft.com/office/drawing/2014/main" val="1791265155"/>
                    </a:ext>
                  </a:extLst>
                </a:gridCol>
              </a:tblGrid>
              <a:tr h="370840">
                <a:tc>
                  <a:txBody>
                    <a:bodyPr/>
                    <a:lstStyle/>
                    <a:p>
                      <a:r>
                        <a:rPr lang="en-US" dirty="0"/>
                        <a:t>If the error is …</a:t>
                      </a:r>
                    </a:p>
                  </a:txBody>
                  <a:tcPr/>
                </a:tc>
                <a:tc>
                  <a:txBody>
                    <a:bodyPr/>
                    <a:lstStyle/>
                    <a:p>
                      <a:r>
                        <a:rPr lang="en-US" dirty="0"/>
                        <a:t>Then …</a:t>
                      </a:r>
                    </a:p>
                  </a:txBody>
                  <a:tcPr/>
                </a:tc>
                <a:extLst>
                  <a:ext uri="{0D108BD9-81ED-4DB2-BD59-A6C34878D82A}">
                    <a16:rowId xmlns:a16="http://schemas.microsoft.com/office/drawing/2014/main" val="319416222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effectLst/>
                        </a:rPr>
                        <a:t>€1, €10, €100, or €1,000: </a:t>
                      </a:r>
                      <a:endParaRPr lang="en-US" sz="1800" b="1" kern="1200" dirty="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effectLst/>
                        </a:rPr>
                        <a:t>Re-add the trial balance columns and recompute the account balances. </a:t>
                      </a:r>
                      <a:endParaRPr lang="en-US" sz="1400" b="0" kern="1200" dirty="0">
                        <a:solidFill>
                          <a:schemeClr val="tx1"/>
                        </a:solidFill>
                        <a:effectLst/>
                        <a:latin typeface="+mn-lt"/>
                        <a:ea typeface="+mn-ea"/>
                        <a:cs typeface="+mn-cs"/>
                      </a:endParaRPr>
                    </a:p>
                  </a:txBody>
                  <a:tcPr/>
                </a:tc>
                <a:extLst>
                  <a:ext uri="{0D108BD9-81ED-4DB2-BD59-A6C34878D82A}">
                    <a16:rowId xmlns:a16="http://schemas.microsoft.com/office/drawing/2014/main" val="100568939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effectLst/>
                        </a:rPr>
                        <a:t>Divisible by 2:</a:t>
                      </a:r>
                      <a:endParaRPr lang="en-US" sz="1800" b="1" kern="1200" dirty="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effectLst/>
                        </a:rPr>
                        <a:t>Scan the trial balance to see whether a balance equal to half the error has been entered in the wrong column. </a:t>
                      </a:r>
                      <a:endParaRPr lang="en-US" sz="1400" b="0" kern="1200" dirty="0">
                        <a:solidFill>
                          <a:schemeClr val="tx1"/>
                        </a:solidFill>
                        <a:effectLst/>
                        <a:latin typeface="+mn-lt"/>
                        <a:ea typeface="+mn-ea"/>
                        <a:cs typeface="+mn-cs"/>
                      </a:endParaRPr>
                    </a:p>
                  </a:txBody>
                  <a:tcPr/>
                </a:tc>
                <a:extLst>
                  <a:ext uri="{0D108BD9-81ED-4DB2-BD59-A6C34878D82A}">
                    <a16:rowId xmlns:a16="http://schemas.microsoft.com/office/drawing/2014/main" val="135568482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effectLst/>
                        </a:rPr>
                        <a:t>Divisible by 9:</a:t>
                      </a:r>
                      <a:endParaRPr lang="en-US" sz="1800" b="1" kern="1200" dirty="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effectLst/>
                        </a:rPr>
                        <a:t>Retrace the account balances on the trial balance to see whether they are incorrectly copied from the ledger. For example, €12 instead of €21, called a transposition error. </a:t>
                      </a:r>
                      <a:endParaRPr lang="en-US" sz="1400" b="0" kern="1200" dirty="0">
                        <a:solidFill>
                          <a:schemeClr val="accent1"/>
                        </a:solidFill>
                        <a:effectLst/>
                        <a:latin typeface="+mn-lt"/>
                        <a:ea typeface="+mn-ea"/>
                        <a:cs typeface="+mn-cs"/>
                      </a:endParaRPr>
                    </a:p>
                  </a:txBody>
                  <a:tcPr/>
                </a:tc>
                <a:extLst>
                  <a:ext uri="{0D108BD9-81ED-4DB2-BD59-A6C34878D82A}">
                    <a16:rowId xmlns:a16="http://schemas.microsoft.com/office/drawing/2014/main" val="15133463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effectLst/>
                        </a:rPr>
                        <a:t>Not divisible by 2 or 9:</a:t>
                      </a:r>
                      <a:endParaRPr lang="en-US" sz="1800" b="1" kern="1200" dirty="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effectLst/>
                        </a:rPr>
                        <a:t>Scan the ledger to see whether an account balance in the amount of the error has been omitted from the trial balance, and scan the journal to see whether a posting of that amount has been omitted. </a:t>
                      </a:r>
                      <a:endParaRPr lang="en-US" sz="1400" b="0" kern="1200" dirty="0">
                        <a:solidFill>
                          <a:schemeClr val="tx1"/>
                        </a:solidFill>
                        <a:effectLst/>
                        <a:latin typeface="+mn-lt"/>
                        <a:ea typeface="+mn-ea"/>
                        <a:cs typeface="+mn-cs"/>
                      </a:endParaRPr>
                    </a:p>
                  </a:txBody>
                  <a:tcPr/>
                </a:tc>
                <a:extLst>
                  <a:ext uri="{0D108BD9-81ED-4DB2-BD59-A6C34878D82A}">
                    <a16:rowId xmlns:a16="http://schemas.microsoft.com/office/drawing/2014/main" val="786782173"/>
                  </a:ext>
                </a:extLst>
              </a:tr>
            </a:tbl>
          </a:graphicData>
        </a:graphic>
      </p:graphicFrame>
    </p:spTree>
    <p:extLst>
      <p:ext uri="{BB962C8B-B14F-4D97-AF65-F5344CB8AC3E}">
        <p14:creationId xmlns:p14="http://schemas.microsoft.com/office/powerpoint/2010/main" val="24995156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52400" y="656983"/>
            <a:ext cx="8839200" cy="646331"/>
          </a:xfrm>
          <a:prstGeom prst="rect">
            <a:avLst/>
          </a:prstGeom>
        </p:spPr>
        <p:txBody>
          <a:bodyPr wrap="square">
            <a:spAutoFit/>
          </a:bodyPr>
          <a:lstStyle/>
          <a:p>
            <a:r>
              <a:rPr lang="en-US" sz="4000" b="1" dirty="0">
                <a:solidFill>
                  <a:schemeClr val="accent2"/>
                </a:solidFill>
                <a:latin typeface="Calibri" panose="020F0502020204030204" pitchFamily="34" charset="0"/>
                <a:cs typeface="Calibri" panose="020F0502020204030204" pitchFamily="34" charset="0"/>
              </a:rPr>
              <a:t>Currency Signs and Underlining</a:t>
            </a:r>
            <a:endParaRPr lang="en-US" sz="2800" dirty="0">
              <a:solidFill>
                <a:schemeClr val="accent2"/>
              </a:solidFill>
              <a:latin typeface="Calibri" panose="020F0502020204030204" pitchFamily="34" charset="0"/>
              <a:cs typeface="Calibri" panose="020F0502020204030204" pitchFamily="34" charset="0"/>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59</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4</a:t>
            </a:r>
          </a:p>
        </p:txBody>
      </p:sp>
      <p:sp>
        <p:nvSpPr>
          <p:cNvPr id="3" name="Rectangle 2">
            <a:extLst>
              <a:ext uri="{FF2B5EF4-FFF2-40B4-BE49-F238E27FC236}">
                <a16:creationId xmlns:a16="http://schemas.microsoft.com/office/drawing/2014/main" id="{A003539F-1487-FE43-B9B2-2B81BF240FBF}"/>
              </a:ext>
            </a:extLst>
          </p:cNvPr>
          <p:cNvSpPr/>
          <p:nvPr/>
        </p:nvSpPr>
        <p:spPr>
          <a:xfrm>
            <a:off x="166576" y="1447800"/>
            <a:ext cx="8291623" cy="4770537"/>
          </a:xfrm>
          <a:prstGeom prst="rect">
            <a:avLst/>
          </a:prstGeom>
        </p:spPr>
        <p:txBody>
          <a:bodyPr wrap="square">
            <a:spAutoFit/>
          </a:bodyPr>
          <a:lstStyle/>
          <a:p>
            <a:r>
              <a:rPr lang="en-US" sz="3200" b="1" dirty="0">
                <a:solidFill>
                  <a:schemeClr val="accent1"/>
                </a:solidFill>
                <a:latin typeface="Calibri" panose="020F0502020204030204" pitchFamily="34" charset="0"/>
                <a:cs typeface="Calibri" panose="020F0502020204030204" pitchFamily="34" charset="0"/>
              </a:rPr>
              <a:t>Currency Signs</a:t>
            </a:r>
          </a:p>
          <a:p>
            <a:pPr marL="342900" indent="-342900">
              <a:buClr>
                <a:schemeClr val="accent1"/>
              </a:buClr>
              <a:buFont typeface="Arial" panose="020B0604020202020204" pitchFamily="34" charset="0"/>
              <a:buChar char="•"/>
            </a:pPr>
            <a:r>
              <a:rPr lang="en-US" sz="2400" dirty="0">
                <a:latin typeface="Calibri" panose="020F0502020204030204" pitchFamily="34" charset="0"/>
                <a:cs typeface="Calibri" panose="020F0502020204030204" pitchFamily="34" charset="0"/>
              </a:rPr>
              <a:t>Do </a:t>
            </a:r>
            <a:r>
              <a:rPr lang="en-US" sz="2400" u="sng" dirty="0">
                <a:latin typeface="Calibri" panose="020F0502020204030204" pitchFamily="34" charset="0"/>
                <a:cs typeface="Calibri" panose="020F0502020204030204" pitchFamily="34" charset="0"/>
              </a:rPr>
              <a:t>not</a:t>
            </a:r>
            <a:r>
              <a:rPr lang="en-US" sz="2400" dirty="0">
                <a:latin typeface="Calibri" panose="020F0502020204030204" pitchFamily="34" charset="0"/>
                <a:cs typeface="Calibri" panose="020F0502020204030204" pitchFamily="34" charset="0"/>
              </a:rPr>
              <a:t> appear in journals or ledgers.</a:t>
            </a:r>
          </a:p>
          <a:p>
            <a:pPr marL="342900" indent="-342900">
              <a:buClr>
                <a:schemeClr val="accent1"/>
              </a:buClr>
              <a:buFont typeface="Arial" panose="020B0604020202020204" pitchFamily="34" charset="0"/>
              <a:buChar char="•"/>
            </a:pPr>
            <a:r>
              <a:rPr lang="en-US" sz="2400" dirty="0">
                <a:latin typeface="Calibri" panose="020F0502020204030204" pitchFamily="34" charset="0"/>
                <a:cs typeface="Calibri" panose="020F0502020204030204" pitchFamily="34" charset="0"/>
              </a:rPr>
              <a:t>Typically used only in the trial balance and the financial statements.</a:t>
            </a:r>
          </a:p>
          <a:p>
            <a:pPr marL="342900" indent="-342900">
              <a:buClr>
                <a:schemeClr val="accent1"/>
              </a:buClr>
              <a:buFont typeface="Arial" panose="020B0604020202020204" pitchFamily="34" charset="0"/>
              <a:buChar char="•"/>
            </a:pPr>
            <a:r>
              <a:rPr lang="en-US" sz="2400" dirty="0">
                <a:latin typeface="Calibri" panose="020F0502020204030204" pitchFamily="34" charset="0"/>
                <a:cs typeface="Calibri" panose="020F0502020204030204" pitchFamily="34" charset="0"/>
              </a:rPr>
              <a:t>Shown only for the first item and the total in the column.</a:t>
            </a:r>
          </a:p>
          <a:p>
            <a:pPr marL="342900" indent="-342900">
              <a:buClr>
                <a:schemeClr val="accent1"/>
              </a:buClr>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a:buClr>
                <a:schemeClr val="accent1"/>
              </a:buClr>
            </a:pPr>
            <a:r>
              <a:rPr lang="en-US" sz="3200" b="1" dirty="0">
                <a:solidFill>
                  <a:schemeClr val="accent1"/>
                </a:solidFill>
                <a:latin typeface="Calibri" panose="020F0502020204030204" pitchFamily="34" charset="0"/>
                <a:cs typeface="Calibri" panose="020F0502020204030204" pitchFamily="34" charset="0"/>
              </a:rPr>
              <a:t>Underlining</a:t>
            </a:r>
          </a:p>
          <a:p>
            <a:pPr marL="342900" indent="-342900">
              <a:buClr>
                <a:schemeClr val="accent1"/>
              </a:buClr>
              <a:buFont typeface="Arial" panose="020B0604020202020204" pitchFamily="34" charset="0"/>
              <a:buChar char="•"/>
            </a:pPr>
            <a:r>
              <a:rPr lang="en-US" sz="2400" dirty="0">
                <a:latin typeface="Calibri" panose="020F0502020204030204" pitchFamily="34" charset="0"/>
                <a:cs typeface="Calibri" panose="020F0502020204030204" pitchFamily="34" charset="0"/>
              </a:rPr>
              <a:t>A single line is placed under the column of figures to be added or subtracted.</a:t>
            </a:r>
          </a:p>
          <a:p>
            <a:pPr marL="342900" indent="-342900">
              <a:buClr>
                <a:schemeClr val="accent1"/>
              </a:buClr>
              <a:buFont typeface="Arial" panose="020B0604020202020204" pitchFamily="34" charset="0"/>
              <a:buChar char="•"/>
            </a:pPr>
            <a:r>
              <a:rPr lang="en-US" sz="2400" dirty="0">
                <a:latin typeface="Calibri" panose="020F0502020204030204" pitchFamily="34" charset="0"/>
                <a:cs typeface="Calibri" panose="020F0502020204030204" pitchFamily="34" charset="0"/>
              </a:rPr>
              <a:t>Totals are </a:t>
            </a:r>
            <a:r>
              <a:rPr lang="en-US" sz="2400" dirty="0">
                <a:solidFill>
                  <a:schemeClr val="accent4">
                    <a:lumMod val="75000"/>
                    <a:lumOff val="25000"/>
                  </a:schemeClr>
                </a:solidFill>
                <a:latin typeface="Calibri" panose="020F0502020204030204" pitchFamily="34" charset="0"/>
                <a:cs typeface="Calibri" panose="020F0502020204030204" pitchFamily="34" charset="0"/>
              </a:rPr>
              <a:t>double-underlined.</a:t>
            </a:r>
            <a:r>
              <a:rPr lang="en-US" sz="2400" dirty="0">
                <a:latin typeface="Calibri" panose="020F0502020204030204" pitchFamily="34" charset="0"/>
                <a:cs typeface="Calibri" panose="020F0502020204030204" pitchFamily="34" charset="0"/>
              </a:rPr>
              <a:t> </a:t>
            </a:r>
          </a:p>
          <a:p>
            <a:pPr marL="342900" indent="-342900">
              <a:buClr>
                <a:schemeClr val="accent1"/>
              </a:buClr>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51530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762000"/>
            <a:ext cx="8682038" cy="701731"/>
          </a:xfrm>
          <a:prstGeom prst="rect">
            <a:avLst/>
          </a:prstGeom>
        </p:spPr>
        <p:txBody>
          <a:bodyPr wrap="square">
            <a:spAutoFit/>
          </a:bodyPr>
          <a:lstStyle/>
          <a:p>
            <a:r>
              <a:rPr lang="en-US" b="1" dirty="0"/>
              <a:t>Accounts, Debits, and Credits </a:t>
            </a:r>
            <a:endParaRPr lang="en-US" dirty="0"/>
          </a:p>
        </p:txBody>
      </p:sp>
      <p:sp>
        <p:nvSpPr>
          <p:cNvPr id="6" name="Slide Number Placeholder "/>
          <p:cNvSpPr>
            <a:spLocks noGrp="1"/>
          </p:cNvSpPr>
          <p:nvPr>
            <p:ph type="sldNum" sz="quarter" idx="10"/>
          </p:nvPr>
        </p:nvSpPr>
        <p:spPr/>
        <p:txBody>
          <a:bodyPr/>
          <a:lstStyle/>
          <a:p>
            <a:fld id="{67B19427-F580-D146-B60E-4CADEE75497F}" type="slidenum">
              <a:rPr lang="en-US" smtClean="0"/>
              <a:pPr/>
              <a:t>6</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187512" y="1463731"/>
            <a:ext cx="8768976" cy="3276600"/>
          </a:xfrm>
          <a:prstGeom prst="rect">
            <a:avLst/>
          </a:prstGeom>
        </p:spPr>
        <p:txBody>
          <a:bodyPr/>
          <a:lstStyle/>
          <a:p>
            <a:pPr marL="228600" lvl="2" indent="0">
              <a:lnSpc>
                <a:spcPct val="100000"/>
              </a:lnSpc>
              <a:spcBef>
                <a:spcPts val="1200"/>
              </a:spcBef>
              <a:buClr>
                <a:srgbClr val="990000"/>
              </a:buClr>
              <a:buSzPct val="100000"/>
              <a:buNone/>
            </a:pPr>
            <a:r>
              <a:rPr lang="en-US" sz="3200" b="1" dirty="0">
                <a:solidFill>
                  <a:schemeClr val="accent2"/>
                </a:solidFill>
              </a:rPr>
              <a:t>The Account</a:t>
            </a:r>
          </a:p>
          <a:p>
            <a:pPr marL="228600" lvl="2" indent="0">
              <a:lnSpc>
                <a:spcPct val="100000"/>
              </a:lnSpc>
              <a:spcBef>
                <a:spcPts val="1200"/>
              </a:spcBef>
              <a:buClr>
                <a:srgbClr val="990000"/>
              </a:buClr>
              <a:buSzPct val="100000"/>
              <a:buNone/>
            </a:pPr>
            <a:r>
              <a:rPr lang="en-US" i="1" dirty="0" smtClean="0"/>
              <a:t>- </a:t>
            </a:r>
          </a:p>
          <a:p>
            <a:pPr marL="571500" lvl="2" indent="-342900">
              <a:lnSpc>
                <a:spcPct val="100000"/>
              </a:lnSpc>
              <a:spcBef>
                <a:spcPts val="1200"/>
              </a:spcBef>
              <a:buClr>
                <a:srgbClr val="990000"/>
              </a:buClr>
              <a:buSzPct val="100000"/>
              <a:buFontTx/>
              <a:buChar char="-"/>
            </a:pPr>
            <a:r>
              <a:rPr lang="ko-KR" altLang="en-US" i="1" dirty="0" smtClean="0"/>
              <a:t>증감을 동시에 나타내기 위해서는 한 계정에 두개의 </a:t>
            </a:r>
            <a:r>
              <a:rPr lang="en-US" altLang="ko-KR" i="1" dirty="0" smtClean="0"/>
              <a:t>column</a:t>
            </a:r>
            <a:r>
              <a:rPr lang="ko-KR" altLang="en-US" i="1" dirty="0" smtClean="0"/>
              <a:t>을 만들고 한곳에는 증가를 반대쪽에는 감소를 기록한다</a:t>
            </a:r>
            <a:endParaRPr lang="en-US" altLang="ko-KR" i="1" dirty="0" smtClean="0"/>
          </a:p>
          <a:p>
            <a:pPr marL="571500" lvl="2" indent="-342900">
              <a:lnSpc>
                <a:spcPct val="100000"/>
              </a:lnSpc>
              <a:spcBef>
                <a:spcPts val="1200"/>
              </a:spcBef>
              <a:buClr>
                <a:srgbClr val="990000"/>
              </a:buClr>
              <a:buSzPct val="100000"/>
              <a:buFontTx/>
              <a:buChar char="-"/>
            </a:pPr>
            <a:r>
              <a:rPr lang="ko-KR" altLang="en-US" i="1" dirty="0" smtClean="0"/>
              <a:t>자산 </a:t>
            </a:r>
            <a:r>
              <a:rPr lang="en-US" altLang="ko-KR" i="1" dirty="0" smtClean="0"/>
              <a:t>= </a:t>
            </a:r>
            <a:r>
              <a:rPr lang="ko-KR" altLang="en-US" i="1" dirty="0" smtClean="0"/>
              <a:t>부채 </a:t>
            </a:r>
            <a:r>
              <a:rPr lang="en-US" altLang="ko-KR" i="1" dirty="0" smtClean="0"/>
              <a:t>+ </a:t>
            </a:r>
            <a:r>
              <a:rPr lang="ko-KR" altLang="en-US" i="1" dirty="0" smtClean="0"/>
              <a:t>자본의 </a:t>
            </a:r>
            <a:r>
              <a:rPr lang="ko-KR" altLang="en-US" i="1" dirty="0" err="1" smtClean="0"/>
              <a:t>회계등식에</a:t>
            </a:r>
            <a:r>
              <a:rPr lang="ko-KR" altLang="en-US" i="1" dirty="0" smtClean="0"/>
              <a:t> 맞추어  각 계정의 증감을 체계적으로 기록하려면  기준이 필요하다</a:t>
            </a:r>
            <a:endParaRPr lang="en-US" altLang="ko-KR" i="1" dirty="0" smtClean="0"/>
          </a:p>
          <a:p>
            <a:pPr marL="571500" lvl="2" indent="-342900">
              <a:lnSpc>
                <a:spcPct val="100000"/>
              </a:lnSpc>
              <a:spcBef>
                <a:spcPts val="1200"/>
              </a:spcBef>
              <a:buClr>
                <a:srgbClr val="990000"/>
              </a:buClr>
              <a:buSzPct val="100000"/>
              <a:buFontTx/>
              <a:buChar char="-"/>
            </a:pPr>
            <a:r>
              <a:rPr lang="ko-KR" altLang="en-US" i="1" dirty="0" smtClean="0"/>
              <a:t>즉 자산의 증가는 </a:t>
            </a:r>
            <a:r>
              <a:rPr lang="en-US" altLang="ko-KR" i="1" dirty="0" smtClean="0"/>
              <a:t>Dr.</a:t>
            </a:r>
            <a:r>
              <a:rPr lang="ko-KR" altLang="en-US" i="1" dirty="0" smtClean="0"/>
              <a:t>에</a:t>
            </a:r>
            <a:r>
              <a:rPr lang="en-US" altLang="ko-KR" i="1" dirty="0" smtClean="0"/>
              <a:t>, </a:t>
            </a:r>
            <a:r>
              <a:rPr lang="ko-KR" altLang="en-US" i="1" dirty="0" smtClean="0"/>
              <a:t>감소는 </a:t>
            </a:r>
            <a:r>
              <a:rPr lang="en-US" altLang="ko-KR" i="1" dirty="0" smtClean="0"/>
              <a:t>Cr.</a:t>
            </a:r>
            <a:r>
              <a:rPr lang="ko-KR" altLang="en-US" i="1" dirty="0" smtClean="0"/>
              <a:t>에 기록하는 것을 기준으로 삼으면</a:t>
            </a:r>
            <a:endParaRPr lang="en-US" altLang="ko-KR" i="1" dirty="0" smtClean="0"/>
          </a:p>
          <a:p>
            <a:pPr marL="571500" lvl="2" indent="-342900">
              <a:lnSpc>
                <a:spcPct val="100000"/>
              </a:lnSpc>
              <a:spcBef>
                <a:spcPts val="1200"/>
              </a:spcBef>
              <a:buClr>
                <a:srgbClr val="990000"/>
              </a:buClr>
              <a:buSzPct val="100000"/>
              <a:buFontTx/>
              <a:buChar char="-"/>
            </a:pPr>
            <a:r>
              <a:rPr lang="ko-KR" altLang="en-US" i="1" dirty="0" smtClean="0"/>
              <a:t>부채와 자본의 증가는 </a:t>
            </a:r>
            <a:r>
              <a:rPr lang="en-US" altLang="ko-KR" i="1" dirty="0" smtClean="0"/>
              <a:t>Cr.</a:t>
            </a:r>
            <a:r>
              <a:rPr lang="ko-KR" altLang="en-US" i="1" dirty="0" smtClean="0"/>
              <a:t>에</a:t>
            </a:r>
            <a:r>
              <a:rPr lang="en-US" altLang="ko-KR" i="1" dirty="0" smtClean="0"/>
              <a:t>, </a:t>
            </a:r>
            <a:r>
              <a:rPr lang="ko-KR" altLang="en-US" i="1" dirty="0" smtClean="0"/>
              <a:t>감소는 </a:t>
            </a:r>
            <a:r>
              <a:rPr lang="en-US" altLang="ko-KR" i="1" dirty="0" smtClean="0"/>
              <a:t>Dr.</a:t>
            </a:r>
            <a:r>
              <a:rPr lang="ko-KR" altLang="en-US" i="1" dirty="0" smtClean="0"/>
              <a:t>에</a:t>
            </a:r>
            <a:r>
              <a:rPr lang="en-US" altLang="ko-KR" i="1" dirty="0" smtClean="0"/>
              <a:t> </a:t>
            </a:r>
            <a:r>
              <a:rPr lang="ko-KR" altLang="en-US" i="1" dirty="0" smtClean="0"/>
              <a:t>기록한다</a:t>
            </a:r>
            <a:r>
              <a:rPr lang="en-US" altLang="ko-KR" i="1" dirty="0" smtClean="0"/>
              <a:t>.</a:t>
            </a:r>
          </a:p>
          <a:p>
            <a:pPr marL="571500" lvl="2" indent="-342900">
              <a:lnSpc>
                <a:spcPct val="100000"/>
              </a:lnSpc>
              <a:spcBef>
                <a:spcPts val="1200"/>
              </a:spcBef>
              <a:buClr>
                <a:srgbClr val="990000"/>
              </a:buClr>
              <a:buSzPct val="100000"/>
              <a:buFontTx/>
              <a:buChar char="-"/>
            </a:pPr>
            <a:r>
              <a:rPr lang="ko-KR" altLang="en-US" i="1" dirty="0" smtClean="0"/>
              <a:t>그러면  </a:t>
            </a:r>
            <a:r>
              <a:rPr lang="ko-KR" altLang="en-US" i="1" dirty="0" err="1" smtClean="0"/>
              <a:t>회계등식에</a:t>
            </a:r>
            <a:r>
              <a:rPr lang="ko-KR" altLang="en-US" i="1" dirty="0" smtClean="0"/>
              <a:t> 따라서 모든 계정의 </a:t>
            </a:r>
            <a:r>
              <a:rPr lang="en-US" altLang="ko-KR" i="1" dirty="0" smtClean="0"/>
              <a:t>Dr.</a:t>
            </a:r>
            <a:r>
              <a:rPr lang="ko-KR" altLang="en-US" i="1" dirty="0" smtClean="0"/>
              <a:t>의</a:t>
            </a:r>
            <a:r>
              <a:rPr lang="en-US" altLang="ko-KR" i="1" dirty="0" smtClean="0"/>
              <a:t> </a:t>
            </a:r>
            <a:r>
              <a:rPr lang="ko-KR" altLang="en-US" i="1" dirty="0" smtClean="0"/>
              <a:t>합계 </a:t>
            </a:r>
            <a:r>
              <a:rPr lang="en-US" altLang="ko-KR" i="1" dirty="0" smtClean="0"/>
              <a:t>= </a:t>
            </a:r>
            <a:r>
              <a:rPr lang="ko-KR" altLang="en-US" i="1" dirty="0" smtClean="0"/>
              <a:t>모든 계정의 </a:t>
            </a:r>
            <a:r>
              <a:rPr lang="en-US" altLang="ko-KR" i="1" dirty="0" smtClean="0"/>
              <a:t>Cr.</a:t>
            </a:r>
            <a:r>
              <a:rPr lang="ko-KR" altLang="en-US" i="1" dirty="0" smtClean="0"/>
              <a:t>의</a:t>
            </a:r>
            <a:r>
              <a:rPr lang="en-US" altLang="ko-KR" i="1" dirty="0" smtClean="0"/>
              <a:t> </a:t>
            </a:r>
            <a:r>
              <a:rPr lang="ko-KR" altLang="en-US" i="1" dirty="0" smtClean="0"/>
              <a:t>합계가 </a:t>
            </a:r>
            <a:r>
              <a:rPr lang="ko-KR" altLang="en-US" i="1" dirty="0"/>
              <a:t> </a:t>
            </a:r>
            <a:r>
              <a:rPr lang="ko-KR" altLang="en-US" i="1" dirty="0" smtClean="0"/>
              <a:t>항상 성립한다</a:t>
            </a:r>
            <a:r>
              <a:rPr lang="en-US" altLang="ko-KR" i="1" dirty="0"/>
              <a:t>.</a:t>
            </a:r>
            <a:endParaRPr lang="en-US" i="1" dirty="0"/>
          </a:p>
          <a:p>
            <a:pPr marL="228600" lvl="2" indent="0">
              <a:lnSpc>
                <a:spcPct val="100000"/>
              </a:lnSpc>
              <a:spcBef>
                <a:spcPts val="1200"/>
              </a:spcBef>
              <a:buClr>
                <a:srgbClr val="990000"/>
              </a:buClr>
              <a:buSzPct val="100000"/>
              <a:buNone/>
            </a:pPr>
            <a:endParaRPr lang="en-US" i="1" dirty="0"/>
          </a:p>
          <a:p>
            <a:pPr marL="228600" lvl="2" indent="0">
              <a:lnSpc>
                <a:spcPct val="100000"/>
              </a:lnSpc>
              <a:spcBef>
                <a:spcPts val="1200"/>
              </a:spcBef>
              <a:buClr>
                <a:srgbClr val="990000"/>
              </a:buClr>
              <a:buSzPct val="100000"/>
              <a:buNone/>
            </a:pPr>
            <a:endParaRPr lang="en-US" i="1" dirty="0"/>
          </a:p>
          <a:p>
            <a:pPr marL="228600" lvl="2" indent="0">
              <a:lnSpc>
                <a:spcPct val="100000"/>
              </a:lnSpc>
              <a:spcBef>
                <a:spcPts val="1200"/>
              </a:spcBef>
              <a:buClr>
                <a:srgbClr val="990000"/>
              </a:buClr>
              <a:buSzPct val="100000"/>
              <a:buNone/>
            </a:pPr>
            <a:endParaRPr lang="en-US" i="1" dirty="0"/>
          </a:p>
          <a:p>
            <a:pPr marL="228600" lvl="2" indent="0">
              <a:lnSpc>
                <a:spcPct val="100000"/>
              </a:lnSpc>
              <a:spcBef>
                <a:spcPts val="1200"/>
              </a:spcBef>
              <a:buClr>
                <a:srgbClr val="990000"/>
              </a:buClr>
              <a:buSzPct val="100000"/>
              <a:buNone/>
            </a:pPr>
            <a:endParaRPr lang="en-US" i="1" dirty="0"/>
          </a:p>
          <a:p>
            <a:pPr marL="228600" lvl="2" indent="0">
              <a:lnSpc>
                <a:spcPct val="100000"/>
              </a:lnSpc>
              <a:spcBef>
                <a:spcPts val="1200"/>
              </a:spcBef>
              <a:buClr>
                <a:srgbClr val="990000"/>
              </a:buClr>
              <a:buSzPct val="100000"/>
              <a:buNone/>
            </a:pPr>
            <a:endParaRPr lang="en-US" b="1" dirty="0"/>
          </a:p>
          <a:p>
            <a:pPr marL="228600" lvl="2" indent="0">
              <a:lnSpc>
                <a:spcPct val="100000"/>
              </a:lnSpc>
              <a:spcBef>
                <a:spcPts val="1200"/>
              </a:spcBef>
              <a:buClr>
                <a:srgbClr val="990000"/>
              </a:buClr>
              <a:buSzPct val="100000"/>
              <a:buNone/>
            </a:pPr>
            <a:r>
              <a:rPr lang="en-US" dirty="0"/>
              <a:t> </a:t>
            </a:r>
            <a:endParaRPr lang="en-US" sz="2400" dirty="0"/>
          </a:p>
          <a:p>
            <a:pPr marL="228600" lvl="2" indent="0">
              <a:lnSpc>
                <a:spcPct val="100000"/>
              </a:lnSpc>
              <a:spcBef>
                <a:spcPts val="1200"/>
              </a:spcBef>
              <a:buClr>
                <a:srgbClr val="990000"/>
              </a:buClr>
              <a:buSzPct val="100000"/>
              <a:buNone/>
            </a:pPr>
            <a:endParaRPr lang="en-US" sz="2400" dirty="0">
              <a:solidFill>
                <a:schemeClr val="accent2"/>
              </a:solidFill>
            </a:endParaRPr>
          </a:p>
          <a:p>
            <a:pPr marL="228600" lvl="2" indent="0">
              <a:lnSpc>
                <a:spcPct val="100000"/>
              </a:lnSpc>
              <a:spcBef>
                <a:spcPts val="1200"/>
              </a:spcBef>
              <a:buClr>
                <a:srgbClr val="990000"/>
              </a:buClr>
              <a:buSzPct val="100000"/>
              <a:buNone/>
            </a:pP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1</a:t>
            </a:r>
          </a:p>
        </p:txBody>
      </p:sp>
      <p:sp>
        <p:nvSpPr>
          <p:cNvPr id="2" name="TextBox 1"/>
          <p:cNvSpPr txBox="1"/>
          <p:nvPr/>
        </p:nvSpPr>
        <p:spPr>
          <a:xfrm>
            <a:off x="838200" y="2082737"/>
            <a:ext cx="5276850" cy="584775"/>
          </a:xfrm>
          <a:prstGeom prst="rect">
            <a:avLst/>
          </a:prstGeom>
          <a:noFill/>
        </p:spPr>
        <p:txBody>
          <a:bodyPr wrap="square" rtlCol="0">
            <a:spAutoFit/>
          </a:bodyPr>
          <a:lstStyle/>
          <a:p>
            <a:r>
              <a:rPr lang="en-US" altLang="ko-KR" sz="1600" b="1" dirty="0" smtClean="0">
                <a:solidFill>
                  <a:schemeClr val="accent4">
                    <a:lumMod val="75000"/>
                    <a:lumOff val="25000"/>
                  </a:schemeClr>
                </a:solidFill>
              </a:rPr>
              <a:t>Dr.</a:t>
            </a:r>
            <a:r>
              <a:rPr lang="ko-KR" altLang="en-US" sz="1600" b="1" dirty="0" smtClean="0">
                <a:solidFill>
                  <a:schemeClr val="accent4">
                    <a:lumMod val="75000"/>
                    <a:lumOff val="25000"/>
                  </a:schemeClr>
                </a:solidFill>
              </a:rPr>
              <a:t>과 </a:t>
            </a:r>
            <a:r>
              <a:rPr lang="en-US" altLang="ko-KR" sz="1600" b="1" dirty="0" smtClean="0">
                <a:solidFill>
                  <a:schemeClr val="accent4">
                    <a:lumMod val="75000"/>
                    <a:lumOff val="25000"/>
                  </a:schemeClr>
                </a:solidFill>
              </a:rPr>
              <a:t>Cr.</a:t>
            </a:r>
            <a:r>
              <a:rPr lang="ko-KR" altLang="en-US" sz="1600" b="1" dirty="0" smtClean="0">
                <a:solidFill>
                  <a:schemeClr val="accent4">
                    <a:lumMod val="75000"/>
                    <a:lumOff val="25000"/>
                  </a:schemeClr>
                </a:solidFill>
              </a:rPr>
              <a:t>의 뜻은</a:t>
            </a:r>
            <a:r>
              <a:rPr lang="en-US" altLang="ko-KR" sz="1600" b="1" dirty="0" smtClean="0">
                <a:solidFill>
                  <a:schemeClr val="accent4">
                    <a:lumMod val="75000"/>
                    <a:lumOff val="25000"/>
                  </a:schemeClr>
                </a:solidFill>
              </a:rPr>
              <a:t>?</a:t>
            </a:r>
          </a:p>
          <a:p>
            <a:endParaRPr lang="ko-KR" altLang="en-US" sz="1600" b="1" dirty="0">
              <a:solidFill>
                <a:schemeClr val="accent4">
                  <a:lumMod val="75000"/>
                  <a:lumOff val="25000"/>
                </a:schemeClr>
              </a:solidFill>
            </a:endParaRPr>
          </a:p>
        </p:txBody>
      </p:sp>
    </p:spTree>
    <p:extLst>
      <p:ext uri="{BB962C8B-B14F-4D97-AF65-F5344CB8AC3E}">
        <p14:creationId xmlns:p14="http://schemas.microsoft.com/office/powerpoint/2010/main" val="20574928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Copyright</a:t>
            </a:r>
          </a:p>
        </p:txBody>
      </p:sp>
      <p:sp>
        <p:nvSpPr>
          <p:cNvPr id="3" name="Content Placeholder 2"/>
          <p:cNvSpPr>
            <a:spLocks noGrp="1"/>
          </p:cNvSpPr>
          <p:nvPr>
            <p:ph sz="quarter" idx="16"/>
          </p:nvPr>
        </p:nvSpPr>
        <p:spPr/>
        <p:txBody>
          <a:bodyPr/>
          <a:lstStyle/>
          <a:p>
            <a:r>
              <a:rPr lang="en-US" sz="2400" b="1" dirty="0"/>
              <a:t>Copyright © 2019 John Wiley &amp; Sons, Inc.</a:t>
            </a:r>
          </a:p>
          <a:p>
            <a:pPr>
              <a:lnSpc>
                <a:spcPct val="150000"/>
              </a:lnSpc>
            </a:pPr>
            <a:r>
              <a:rPr lang="en-US" sz="1800" dirty="0"/>
              <a:t>All rights reserved. Reproduction or translation of this work beyond that permitted in Section 117 of the 1976 United States Act without the express written permission of the copyright owner is unlawful. Request for further information should be addressed to the Permissions Department, John Wiley &amp; Sons, Inc. The purchaser may make back-up copies for his/her own use only and not for distribution or resale. The Publisher assumes no responsibility for errors, omissions, or damages, caused by the use of these programs or from the use of the information contained herein.</a:t>
            </a:r>
          </a:p>
        </p:txBody>
      </p:sp>
      <p:sp>
        <p:nvSpPr>
          <p:cNvPr id="4" name="Slide Number Placeholder 3"/>
          <p:cNvSpPr>
            <a:spLocks noGrp="1"/>
          </p:cNvSpPr>
          <p:nvPr>
            <p:ph type="sldNum" sz="quarter" idx="10"/>
          </p:nvPr>
        </p:nvSpPr>
        <p:spPr/>
        <p:txBody>
          <a:bodyPr/>
          <a:lstStyle/>
          <a:p>
            <a:fld id="{67B19427-F580-D146-B60E-4CADEE75497F}" type="slidenum">
              <a:rPr lang="en-US" smtClean="0"/>
              <a:pPr/>
              <a:t>60</a:t>
            </a:fld>
            <a:endParaRPr lang="en-US" dirty="0"/>
          </a:p>
        </p:txBody>
      </p:sp>
      <p:sp>
        <p:nvSpPr>
          <p:cNvPr id="5" name="Footer Placeholder 4"/>
          <p:cNvSpPr>
            <a:spLocks noGrp="1"/>
          </p:cNvSpPr>
          <p:nvPr>
            <p:ph type="ftr" sz="quarter" idx="11"/>
          </p:nvPr>
        </p:nvSpPr>
        <p:spPr/>
        <p:txBody>
          <a:bodyPr/>
          <a:lstStyle/>
          <a:p>
            <a:r>
              <a:rPr lang="en-US" dirty="0"/>
              <a:t>Copyright ©2019 John Wiley &amp; Son, Inc. </a:t>
            </a:r>
          </a:p>
        </p:txBody>
      </p:sp>
    </p:spTree>
    <p:extLst>
      <p:ext uri="{BB962C8B-B14F-4D97-AF65-F5344CB8AC3E}">
        <p14:creationId xmlns:p14="http://schemas.microsoft.com/office/powerpoint/2010/main" val="336432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762000"/>
            <a:ext cx="8682038" cy="701731"/>
          </a:xfrm>
          <a:prstGeom prst="rect">
            <a:avLst/>
          </a:prstGeom>
        </p:spPr>
        <p:txBody>
          <a:bodyPr wrap="square">
            <a:spAutoFit/>
          </a:bodyPr>
          <a:lstStyle/>
          <a:p>
            <a:r>
              <a:rPr lang="en-US" b="1" dirty="0"/>
              <a:t>Accounts, Debits, and Credits </a:t>
            </a:r>
            <a:endParaRPr lang="en-US" dirty="0"/>
          </a:p>
        </p:txBody>
      </p:sp>
      <p:sp>
        <p:nvSpPr>
          <p:cNvPr id="6" name="Slide Number Placeholder "/>
          <p:cNvSpPr>
            <a:spLocks noGrp="1"/>
          </p:cNvSpPr>
          <p:nvPr>
            <p:ph type="sldNum" sz="quarter" idx="10"/>
          </p:nvPr>
        </p:nvSpPr>
        <p:spPr/>
        <p:txBody>
          <a:bodyPr/>
          <a:lstStyle/>
          <a:p>
            <a:fld id="{67B19427-F580-D146-B60E-4CADEE75497F}" type="slidenum">
              <a:rPr lang="en-US" smtClean="0"/>
              <a:pPr/>
              <a:t>7</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76200" y="1447800"/>
            <a:ext cx="8768976" cy="3276600"/>
          </a:xfrm>
          <a:prstGeom prst="rect">
            <a:avLst/>
          </a:prstGeom>
        </p:spPr>
        <p:txBody>
          <a:bodyPr/>
          <a:lstStyle/>
          <a:p>
            <a:pPr marL="228600" lvl="2" indent="0">
              <a:lnSpc>
                <a:spcPct val="100000"/>
              </a:lnSpc>
              <a:spcBef>
                <a:spcPts val="1200"/>
              </a:spcBef>
              <a:buClr>
                <a:srgbClr val="990000"/>
              </a:buClr>
              <a:buSzPct val="100000"/>
              <a:buNone/>
            </a:pPr>
            <a:r>
              <a:rPr lang="en-US" sz="3200" b="1" dirty="0" smtClean="0">
                <a:solidFill>
                  <a:schemeClr val="accent2"/>
                </a:solidFill>
              </a:rPr>
              <a:t>Debits </a:t>
            </a:r>
            <a:r>
              <a:rPr lang="ko-KR" altLang="en-US" sz="3200" b="1" dirty="0" err="1" smtClean="0">
                <a:solidFill>
                  <a:schemeClr val="accent2"/>
                </a:solidFill>
              </a:rPr>
              <a:t>차변</a:t>
            </a:r>
            <a:r>
              <a:rPr lang="en-US" sz="3200" b="1" dirty="0" smtClean="0">
                <a:solidFill>
                  <a:schemeClr val="accent2"/>
                </a:solidFill>
              </a:rPr>
              <a:t> </a:t>
            </a:r>
            <a:r>
              <a:rPr lang="en-US" sz="3200" b="1" dirty="0">
                <a:solidFill>
                  <a:schemeClr val="accent2"/>
                </a:solidFill>
              </a:rPr>
              <a:t>and </a:t>
            </a:r>
            <a:r>
              <a:rPr lang="en-US" sz="3200" b="1" dirty="0" smtClean="0">
                <a:solidFill>
                  <a:schemeClr val="accent2"/>
                </a:solidFill>
              </a:rPr>
              <a:t>Credits </a:t>
            </a:r>
            <a:r>
              <a:rPr lang="ko-KR" altLang="en-US" sz="3200" b="1" dirty="0" smtClean="0">
                <a:solidFill>
                  <a:schemeClr val="accent2"/>
                </a:solidFill>
              </a:rPr>
              <a:t>대변</a:t>
            </a:r>
            <a:endParaRPr lang="en-US" sz="3200" b="1" dirty="0">
              <a:solidFill>
                <a:schemeClr val="accent2"/>
              </a:solidFill>
            </a:endParaRPr>
          </a:p>
          <a:p>
            <a:pPr marL="228600" lvl="2" indent="0">
              <a:lnSpc>
                <a:spcPct val="100000"/>
              </a:lnSpc>
              <a:spcBef>
                <a:spcPts val="1200"/>
              </a:spcBef>
              <a:buClr>
                <a:srgbClr val="990000"/>
              </a:buClr>
              <a:buSzPct val="100000"/>
              <a:buNone/>
            </a:pPr>
            <a:r>
              <a:rPr lang="en-US" sz="2400" b="1" dirty="0">
                <a:solidFill>
                  <a:schemeClr val="accent1"/>
                </a:solidFill>
              </a:rPr>
              <a:t>Tabular Summary (Chapter 1) and Account Form (this Chapter)</a:t>
            </a:r>
          </a:p>
          <a:p>
            <a:pPr marL="228600" lvl="2" indent="0">
              <a:lnSpc>
                <a:spcPct val="100000"/>
              </a:lnSpc>
              <a:spcBef>
                <a:spcPts val="1200"/>
              </a:spcBef>
              <a:buClr>
                <a:srgbClr val="990000"/>
              </a:buClr>
              <a:buSzPct val="100000"/>
              <a:buNone/>
            </a:pPr>
            <a:endParaRPr lang="en-US" i="1" dirty="0"/>
          </a:p>
          <a:p>
            <a:pPr marL="228600" lvl="2" indent="0">
              <a:lnSpc>
                <a:spcPct val="100000"/>
              </a:lnSpc>
              <a:spcBef>
                <a:spcPts val="1200"/>
              </a:spcBef>
              <a:buClr>
                <a:srgbClr val="990000"/>
              </a:buClr>
              <a:buSzPct val="100000"/>
              <a:buNone/>
            </a:pPr>
            <a:endParaRPr lang="en-US" i="1" dirty="0"/>
          </a:p>
          <a:p>
            <a:pPr marL="228600" lvl="2" indent="0">
              <a:lnSpc>
                <a:spcPct val="100000"/>
              </a:lnSpc>
              <a:spcBef>
                <a:spcPts val="1200"/>
              </a:spcBef>
              <a:buClr>
                <a:srgbClr val="990000"/>
              </a:buClr>
              <a:buSzPct val="100000"/>
              <a:buNone/>
            </a:pPr>
            <a:endParaRPr lang="en-US" i="1" dirty="0"/>
          </a:p>
          <a:p>
            <a:pPr marL="228600" lvl="2" indent="0">
              <a:lnSpc>
                <a:spcPct val="100000"/>
              </a:lnSpc>
              <a:spcBef>
                <a:spcPts val="1200"/>
              </a:spcBef>
              <a:buClr>
                <a:srgbClr val="990000"/>
              </a:buClr>
              <a:buSzPct val="100000"/>
              <a:buNone/>
            </a:pPr>
            <a:endParaRPr lang="en-US" i="1" dirty="0"/>
          </a:p>
          <a:p>
            <a:pPr marL="228600" lvl="2" indent="0">
              <a:lnSpc>
                <a:spcPct val="100000"/>
              </a:lnSpc>
              <a:spcBef>
                <a:spcPts val="1200"/>
              </a:spcBef>
              <a:buClr>
                <a:srgbClr val="990000"/>
              </a:buClr>
              <a:buSzPct val="100000"/>
              <a:buNone/>
            </a:pPr>
            <a:r>
              <a:rPr lang="en-US" dirty="0"/>
              <a:t> </a:t>
            </a:r>
            <a:endParaRPr lang="en-US" sz="2400" dirty="0"/>
          </a:p>
          <a:p>
            <a:pPr marL="228600" lvl="2" indent="0">
              <a:lnSpc>
                <a:spcPct val="100000"/>
              </a:lnSpc>
              <a:spcBef>
                <a:spcPts val="1200"/>
              </a:spcBef>
              <a:buClr>
                <a:srgbClr val="990000"/>
              </a:buClr>
              <a:buSzPct val="100000"/>
              <a:buNone/>
            </a:pPr>
            <a:endParaRPr lang="en-US" sz="2400" dirty="0">
              <a:solidFill>
                <a:schemeClr val="accent2"/>
              </a:solidFill>
            </a:endParaRPr>
          </a:p>
          <a:p>
            <a:pPr marL="228600" lvl="2" indent="0">
              <a:lnSpc>
                <a:spcPct val="100000"/>
              </a:lnSpc>
              <a:spcBef>
                <a:spcPts val="1200"/>
              </a:spcBef>
              <a:buClr>
                <a:srgbClr val="990000"/>
              </a:buClr>
              <a:buSzPct val="100000"/>
              <a:buNone/>
            </a:pP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1</a:t>
            </a:r>
          </a:p>
        </p:txBody>
      </p:sp>
      <p:pic>
        <p:nvPicPr>
          <p:cNvPr id="4" name="Picture 3">
            <a:extLst>
              <a:ext uri="{FF2B5EF4-FFF2-40B4-BE49-F238E27FC236}">
                <a16:creationId xmlns:a16="http://schemas.microsoft.com/office/drawing/2014/main" id="{A00FD523-D49A-864B-B4AE-2BDFA7D84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725105"/>
            <a:ext cx="6829872" cy="2685095"/>
          </a:xfrm>
          <a:prstGeom prst="rect">
            <a:avLst/>
          </a:prstGeom>
        </p:spPr>
      </p:pic>
      <p:pic>
        <p:nvPicPr>
          <p:cNvPr id="11" name="Picture 10">
            <a:extLst>
              <a:ext uri="{FF2B5EF4-FFF2-40B4-BE49-F238E27FC236}">
                <a16:creationId xmlns:a16="http://schemas.microsoft.com/office/drawing/2014/main" id="{AD056189-D53B-1A4E-87C6-9A2E4469AB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000" y="5410200"/>
            <a:ext cx="1435100" cy="631444"/>
          </a:xfrm>
          <a:prstGeom prst="rect">
            <a:avLst/>
          </a:prstGeom>
        </p:spPr>
      </p:pic>
    </p:spTree>
    <p:extLst>
      <p:ext uri="{BB962C8B-B14F-4D97-AF65-F5344CB8AC3E}">
        <p14:creationId xmlns:p14="http://schemas.microsoft.com/office/powerpoint/2010/main" val="2911985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52400" y="762000"/>
            <a:ext cx="8839200" cy="646331"/>
          </a:xfrm>
          <a:prstGeom prst="rect">
            <a:avLst/>
          </a:prstGeom>
        </p:spPr>
        <p:txBody>
          <a:bodyPr wrap="square">
            <a:spAutoFit/>
          </a:bodyPr>
          <a:lstStyle/>
          <a:p>
            <a:r>
              <a:rPr lang="en-US" sz="4000" b="1" dirty="0">
                <a:solidFill>
                  <a:schemeClr val="accent1"/>
                </a:solidFill>
              </a:rPr>
              <a:t>Dr./Cr. Procedures for Assets and Liabilities </a:t>
            </a:r>
            <a:endParaRPr lang="en-US" sz="3600" dirty="0">
              <a:solidFill>
                <a:schemeClr val="accent1"/>
              </a:solidFill>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8</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76200" y="1447800"/>
            <a:ext cx="8768976" cy="2608088"/>
          </a:xfrm>
          <a:prstGeom prst="rect">
            <a:avLst/>
          </a:prstGeom>
        </p:spPr>
        <p:txBody>
          <a:bodyPr/>
          <a:lstStyle/>
          <a:p>
            <a:pPr marL="228600" lvl="2" indent="0">
              <a:lnSpc>
                <a:spcPct val="100000"/>
              </a:lnSpc>
              <a:spcBef>
                <a:spcPts val="1200"/>
              </a:spcBef>
              <a:buClr>
                <a:srgbClr val="990000"/>
              </a:buClr>
              <a:buSzPct val="100000"/>
              <a:buNone/>
            </a:pPr>
            <a:endParaRPr lang="en-US" i="1" dirty="0"/>
          </a:p>
          <a:p>
            <a:pPr marL="228600" lvl="2" indent="0">
              <a:lnSpc>
                <a:spcPct val="100000"/>
              </a:lnSpc>
              <a:spcBef>
                <a:spcPts val="1200"/>
              </a:spcBef>
              <a:buClr>
                <a:srgbClr val="990000"/>
              </a:buClr>
              <a:buSzPct val="100000"/>
              <a:buNone/>
            </a:pPr>
            <a:endParaRPr lang="en-US" i="1" dirty="0"/>
          </a:p>
          <a:p>
            <a:pPr marL="228600" lvl="2" indent="0">
              <a:lnSpc>
                <a:spcPct val="100000"/>
              </a:lnSpc>
              <a:spcBef>
                <a:spcPts val="1200"/>
              </a:spcBef>
              <a:buClr>
                <a:srgbClr val="990000"/>
              </a:buClr>
              <a:buSzPct val="100000"/>
              <a:buNone/>
            </a:pPr>
            <a:endParaRPr lang="en-US" sz="2400" dirty="0"/>
          </a:p>
          <a:p>
            <a:pPr marL="228600" lvl="2" indent="0">
              <a:lnSpc>
                <a:spcPct val="100000"/>
              </a:lnSpc>
              <a:spcBef>
                <a:spcPts val="1200"/>
              </a:spcBef>
              <a:buClr>
                <a:srgbClr val="990000"/>
              </a:buClr>
              <a:buSzPct val="100000"/>
              <a:buNone/>
            </a:pPr>
            <a:endParaRPr lang="en-US" sz="1600" dirty="0"/>
          </a:p>
          <a:p>
            <a:pPr marL="228600" lvl="2" indent="0">
              <a:lnSpc>
                <a:spcPct val="100000"/>
              </a:lnSpc>
              <a:spcBef>
                <a:spcPts val="1200"/>
              </a:spcBef>
              <a:buClr>
                <a:srgbClr val="990000"/>
              </a:buClr>
              <a:buSzPct val="100000"/>
              <a:buNone/>
            </a:pPr>
            <a:endParaRPr lang="en-US" sz="1600" dirty="0"/>
          </a:p>
          <a:p>
            <a:pPr marL="228600" lvl="2" indent="0">
              <a:lnSpc>
                <a:spcPct val="100000"/>
              </a:lnSpc>
              <a:spcBef>
                <a:spcPts val="1200"/>
              </a:spcBef>
              <a:buClr>
                <a:srgbClr val="990000"/>
              </a:buClr>
              <a:buSzPct val="100000"/>
              <a:buNone/>
            </a:pPr>
            <a:endParaRPr lang="en-US" sz="1600" dirty="0"/>
          </a:p>
          <a:p>
            <a:pPr marL="228600" lvl="2" indent="0">
              <a:lnSpc>
                <a:spcPct val="100000"/>
              </a:lnSpc>
              <a:spcBef>
                <a:spcPts val="1200"/>
              </a:spcBef>
              <a:buClr>
                <a:srgbClr val="990000"/>
              </a:buClr>
              <a:buSzPct val="100000"/>
              <a:buNone/>
            </a:pPr>
            <a:r>
              <a:rPr lang="en-US" sz="1800" b="1" dirty="0"/>
              <a:t>Both sides of the basic equation (Assets = Liabilities + Equity) must be equal. </a:t>
            </a:r>
          </a:p>
          <a:p>
            <a:pPr marL="228600" lvl="2" indent="0">
              <a:lnSpc>
                <a:spcPct val="100000"/>
              </a:lnSpc>
              <a:spcBef>
                <a:spcPts val="1200"/>
              </a:spcBef>
              <a:buClr>
                <a:srgbClr val="990000"/>
              </a:buClr>
              <a:buSzPct val="100000"/>
              <a:buNone/>
            </a:pPr>
            <a:r>
              <a:rPr lang="en-US" sz="1800" dirty="0"/>
              <a:t>Increases and decreases in liabilities have to be recorded opposite from increases and decreases in assets. </a:t>
            </a:r>
          </a:p>
          <a:p>
            <a:pPr marL="228600" lvl="2" indent="0">
              <a:lnSpc>
                <a:spcPct val="100000"/>
              </a:lnSpc>
              <a:spcBef>
                <a:spcPts val="1200"/>
              </a:spcBef>
              <a:buClr>
                <a:srgbClr val="990000"/>
              </a:buClr>
              <a:buSzPct val="100000"/>
              <a:buNone/>
            </a:pPr>
            <a:r>
              <a:rPr lang="en-US" sz="1800" dirty="0"/>
              <a:t>Thus, increases in liabilities are entered on the right or credit side, and decreases in liabilities are entered on the left or debit side.</a:t>
            </a:r>
            <a:endParaRPr lang="en-US" dirty="0"/>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1</a:t>
            </a:r>
          </a:p>
        </p:txBody>
      </p:sp>
      <p:pic>
        <p:nvPicPr>
          <p:cNvPr id="3" name="Picture 2">
            <a:extLst>
              <a:ext uri="{FF2B5EF4-FFF2-40B4-BE49-F238E27FC236}">
                <a16:creationId xmlns:a16="http://schemas.microsoft.com/office/drawing/2014/main" id="{6D25DCE7-6CE8-ED4B-B438-6A8DCF75C0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938" y="1888154"/>
            <a:ext cx="7175500" cy="939800"/>
          </a:xfrm>
          <a:prstGeom prst="rect">
            <a:avLst/>
          </a:prstGeom>
        </p:spPr>
      </p:pic>
      <p:pic>
        <p:nvPicPr>
          <p:cNvPr id="10" name="Picture 9">
            <a:extLst>
              <a:ext uri="{FF2B5EF4-FFF2-40B4-BE49-F238E27FC236}">
                <a16:creationId xmlns:a16="http://schemas.microsoft.com/office/drawing/2014/main" id="{D69DE062-FDBB-4E4F-AEEF-0BD19C68EB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0278" y="2796789"/>
            <a:ext cx="1488434" cy="528885"/>
          </a:xfrm>
          <a:prstGeom prst="rect">
            <a:avLst/>
          </a:prstGeom>
        </p:spPr>
      </p:pic>
    </p:spTree>
    <p:extLst>
      <p:ext uri="{BB962C8B-B14F-4D97-AF65-F5344CB8AC3E}">
        <p14:creationId xmlns:p14="http://schemas.microsoft.com/office/powerpoint/2010/main" val="2202967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52400" y="762000"/>
            <a:ext cx="8839200" cy="646331"/>
          </a:xfrm>
          <a:prstGeom prst="rect">
            <a:avLst/>
          </a:prstGeom>
        </p:spPr>
        <p:txBody>
          <a:bodyPr wrap="square">
            <a:spAutoFit/>
          </a:bodyPr>
          <a:lstStyle/>
          <a:p>
            <a:r>
              <a:rPr lang="en-US" sz="4000" b="1" dirty="0">
                <a:solidFill>
                  <a:schemeClr val="accent1"/>
                </a:solidFill>
              </a:rPr>
              <a:t>Dr./Cr. Procedures for Assets and Liabilities </a:t>
            </a:r>
            <a:endParaRPr lang="en-US" sz="4000" dirty="0"/>
          </a:p>
        </p:txBody>
      </p:sp>
      <p:sp>
        <p:nvSpPr>
          <p:cNvPr id="6" name="Slide Number Placeholder "/>
          <p:cNvSpPr>
            <a:spLocks noGrp="1"/>
          </p:cNvSpPr>
          <p:nvPr>
            <p:ph type="sldNum" sz="quarter" idx="10"/>
          </p:nvPr>
        </p:nvSpPr>
        <p:spPr/>
        <p:txBody>
          <a:bodyPr/>
          <a:lstStyle/>
          <a:p>
            <a:fld id="{67B19427-F580-D146-B60E-4CADEE75497F}" type="slidenum">
              <a:rPr lang="en-US" smtClean="0"/>
              <a:pPr/>
              <a:t>9</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76200" y="1447800"/>
            <a:ext cx="8768976" cy="2608088"/>
          </a:xfrm>
          <a:prstGeom prst="rect">
            <a:avLst/>
          </a:prstGeom>
        </p:spPr>
        <p:txBody>
          <a:bodyPr/>
          <a:lstStyle/>
          <a:p>
            <a:pPr marL="228600" lvl="2" indent="0">
              <a:lnSpc>
                <a:spcPct val="100000"/>
              </a:lnSpc>
              <a:spcBef>
                <a:spcPts val="1200"/>
              </a:spcBef>
              <a:buClr>
                <a:srgbClr val="990000"/>
              </a:buClr>
              <a:buSzPct val="100000"/>
              <a:buNone/>
            </a:pPr>
            <a:endParaRPr lang="en-US" i="1" dirty="0"/>
          </a:p>
          <a:p>
            <a:pPr marL="228600" lvl="2" indent="0">
              <a:lnSpc>
                <a:spcPct val="100000"/>
              </a:lnSpc>
              <a:spcBef>
                <a:spcPts val="1200"/>
              </a:spcBef>
              <a:buClr>
                <a:srgbClr val="990000"/>
              </a:buClr>
              <a:buSzPct val="100000"/>
              <a:buNone/>
            </a:pPr>
            <a:endParaRPr lang="en-US" sz="2400" dirty="0"/>
          </a:p>
          <a:p>
            <a:pPr marL="228600" lvl="2" indent="0">
              <a:lnSpc>
                <a:spcPct val="100000"/>
              </a:lnSpc>
              <a:spcBef>
                <a:spcPts val="1200"/>
              </a:spcBef>
              <a:buClr>
                <a:srgbClr val="990000"/>
              </a:buClr>
              <a:buSzPct val="100000"/>
              <a:buNone/>
            </a:pPr>
            <a:endParaRPr lang="en-US" sz="1600" dirty="0"/>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1</a:t>
            </a:r>
          </a:p>
        </p:txBody>
      </p:sp>
      <p:pic>
        <p:nvPicPr>
          <p:cNvPr id="4" name="Picture 3">
            <a:extLst>
              <a:ext uri="{FF2B5EF4-FFF2-40B4-BE49-F238E27FC236}">
                <a16:creationId xmlns:a16="http://schemas.microsoft.com/office/drawing/2014/main" id="{59D427E8-45CE-B24A-936F-568EB98B19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238" y="1694962"/>
            <a:ext cx="7200900" cy="1727200"/>
          </a:xfrm>
          <a:prstGeom prst="rect">
            <a:avLst/>
          </a:prstGeom>
        </p:spPr>
      </p:pic>
      <p:pic>
        <p:nvPicPr>
          <p:cNvPr id="11" name="Picture 10">
            <a:extLst>
              <a:ext uri="{FF2B5EF4-FFF2-40B4-BE49-F238E27FC236}">
                <a16:creationId xmlns:a16="http://schemas.microsoft.com/office/drawing/2014/main" id="{336D64ED-3F33-2C40-8C83-EA2A0779DD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400" y="3389139"/>
            <a:ext cx="1508053" cy="560369"/>
          </a:xfrm>
          <a:prstGeom prst="rect">
            <a:avLst/>
          </a:prstGeom>
        </p:spPr>
      </p:pic>
      <p:sp>
        <p:nvSpPr>
          <p:cNvPr id="12" name="Rectangle 11">
            <a:extLst>
              <a:ext uri="{FF2B5EF4-FFF2-40B4-BE49-F238E27FC236}">
                <a16:creationId xmlns:a16="http://schemas.microsoft.com/office/drawing/2014/main" id="{6BB52A57-CEB3-9C48-9AA3-93E0F6E8A8C4}"/>
              </a:ext>
            </a:extLst>
          </p:cNvPr>
          <p:cNvSpPr/>
          <p:nvPr/>
        </p:nvSpPr>
        <p:spPr>
          <a:xfrm>
            <a:off x="228600" y="4377675"/>
            <a:ext cx="8610600" cy="1477328"/>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Asset accounts normally show debit balances. </a:t>
            </a:r>
            <a:br>
              <a:rPr lang="en-US" b="1"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That is, debits to a specific asset account should exceed credits to that account.</a:t>
            </a:r>
          </a:p>
          <a:p>
            <a:endParaRPr lang="en-US"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Liability accounts normally show credit balances</a:t>
            </a:r>
            <a:r>
              <a:rPr lang="en-US" dirty="0">
                <a:latin typeface="Calibri" panose="020F0502020204030204" pitchFamily="34" charset="0"/>
                <a:cs typeface="Calibri" panose="020F0502020204030204" pitchFamily="34" charset="0"/>
              </a:rPr>
              <a:t>. </a:t>
            </a:r>
          </a:p>
          <a:p>
            <a:r>
              <a:rPr lang="en-US" dirty="0">
                <a:latin typeface="Calibri" panose="020F0502020204030204" pitchFamily="34" charset="0"/>
                <a:cs typeface="Calibri" panose="020F0502020204030204" pitchFamily="34" charset="0"/>
              </a:rPr>
              <a:t>That is, credits to a liability account should exceed debits to that account. </a:t>
            </a:r>
          </a:p>
        </p:txBody>
      </p:sp>
    </p:spTree>
    <p:extLst>
      <p:ext uri="{BB962C8B-B14F-4D97-AF65-F5344CB8AC3E}">
        <p14:creationId xmlns:p14="http://schemas.microsoft.com/office/powerpoint/2010/main" val="3052777399"/>
      </p:ext>
    </p:extLst>
  </p:cSld>
  <p:clrMapOvr>
    <a:masterClrMapping/>
  </p:clrMapOvr>
</p:sld>
</file>

<file path=ppt/theme/theme1.xml><?xml version="1.0" encoding="utf-8"?>
<a:theme xmlns:a="http://schemas.openxmlformats.org/drawingml/2006/main" name="Opener">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apter Outline">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Learning Objectives">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cept Check Question">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Key Term">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Section">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Image Slide Master">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33218</TotalTime>
  <Words>2418</Words>
  <Application>Microsoft Office PowerPoint</Application>
  <PresentationFormat>화면 슬라이드 쇼(4:3)</PresentationFormat>
  <Paragraphs>465</Paragraphs>
  <Slides>60</Slides>
  <Notes>45</Notes>
  <HiddenSlides>0</HiddenSlides>
  <MMClips>0</MMClips>
  <ScaleCrop>false</ScaleCrop>
  <HeadingPairs>
    <vt:vector size="6" baseType="variant">
      <vt:variant>
        <vt:lpstr>사용한 글꼴</vt:lpstr>
      </vt:variant>
      <vt:variant>
        <vt:i4>9</vt:i4>
      </vt:variant>
      <vt:variant>
        <vt:lpstr>테마</vt:lpstr>
      </vt:variant>
      <vt:variant>
        <vt:i4>7</vt:i4>
      </vt:variant>
      <vt:variant>
        <vt:lpstr>슬라이드 제목</vt:lpstr>
      </vt:variant>
      <vt:variant>
        <vt:i4>60</vt:i4>
      </vt:variant>
    </vt:vector>
  </HeadingPairs>
  <TitlesOfParts>
    <vt:vector size="76" baseType="lpstr">
      <vt:lpstr>Source Sans Pro</vt:lpstr>
      <vt:lpstr>Source Sans Pro Light</vt:lpstr>
      <vt:lpstr>SourceSansPro</vt:lpstr>
      <vt:lpstr>STIX</vt:lpstr>
      <vt:lpstr>맑은 고딕</vt:lpstr>
      <vt:lpstr>Arial</vt:lpstr>
      <vt:lpstr>Calibri</vt:lpstr>
      <vt:lpstr>Calibri Light</vt:lpstr>
      <vt:lpstr>Courier New</vt:lpstr>
      <vt:lpstr>Opener</vt:lpstr>
      <vt:lpstr>Chapter Outline</vt:lpstr>
      <vt:lpstr>Learning Objectives</vt:lpstr>
      <vt:lpstr>Concept Check Question</vt:lpstr>
      <vt:lpstr>Key Term</vt:lpstr>
      <vt:lpstr>Section</vt:lpstr>
      <vt:lpstr>Image Slide Master</vt:lpstr>
      <vt:lpstr>Financial Accounting</vt:lpstr>
      <vt:lpstr>Chapter Preview</vt:lpstr>
      <vt:lpstr>Chapter Outline</vt:lpstr>
      <vt:lpstr>Learning Objective 1 Describe how accounts, debits, and credits are used to record business transactions.   </vt:lpstr>
      <vt:lpstr>Accounts, Debits, and Credits </vt:lpstr>
      <vt:lpstr>Accounts, Debits, and Credits </vt:lpstr>
      <vt:lpstr>Accounts, Debits, and Credits </vt:lpstr>
      <vt:lpstr>Dr./Cr. Procedures for Assets and Liabilities </vt:lpstr>
      <vt:lpstr>Dr./Cr. Procedures for Assets and Liabilities </vt:lpstr>
      <vt:lpstr>Dr./Cr. Procedures for Equity  </vt:lpstr>
      <vt:lpstr>Dr./Cr. Procedures for Equity  </vt:lpstr>
      <vt:lpstr>Dr./Cr. Procedures for Equity  </vt:lpstr>
      <vt:lpstr>Dr./Cr. Procedures for Equity  </vt:lpstr>
      <vt:lpstr>Dr./Cr. Procedures for Equity  </vt:lpstr>
      <vt:lpstr>Dr./Cr. Procedures for Equity  </vt:lpstr>
      <vt:lpstr>Dr./Cr. Procedures for Equity  </vt:lpstr>
      <vt:lpstr>Equity Relationships </vt:lpstr>
      <vt:lpstr>Summary of Debit/Credit Rules </vt:lpstr>
      <vt:lpstr>DO IT! Normal Account Balances 정상잔액 </vt:lpstr>
      <vt:lpstr>DO IT! Normal Account Balances </vt:lpstr>
      <vt:lpstr>Learning Objective 2 Indicate how a journal is used in the recording process.  </vt:lpstr>
      <vt:lpstr>The Journal 분개장</vt:lpstr>
      <vt:lpstr>The Journal 분개장  Companies initially record transactions in chronological order. Thus, the journal is referred to as the book of original entry. (journalize 분개하다)  </vt:lpstr>
      <vt:lpstr>Journalizing   Assume: On September 1, Softbyte SA shareholders invested €15,000 cash in the corporation in exchange for ordinary shares, and Softbyte purchased computer equipment for €7,000 cash.   Demonstrate: How do you enter the transaction data in the journal?    </vt:lpstr>
      <vt:lpstr>Journalizing     </vt:lpstr>
      <vt:lpstr>Simple and Compound Entries   Simple entry: Involves one debit and one credit account.   Compound entry: An entry that requires three or more accounts.   The standard format requires that all debits be listed before the credits.      </vt:lpstr>
      <vt:lpstr>It Starts with the Transaction. Why is it important for companies to record financial transactions completely and accurately?  </vt:lpstr>
      <vt:lpstr>DO IT!  Recording Business Activities</vt:lpstr>
      <vt:lpstr>DO IT! Recording Business Activities</vt:lpstr>
      <vt:lpstr>Learning Objective 3 Explain how a ledger and posting help in the recording process.  </vt:lpstr>
      <vt:lpstr>The Ledger and Posting</vt:lpstr>
      <vt:lpstr>The Ledger 원장</vt:lpstr>
      <vt:lpstr>A convenient overstatement. What incentives might employees have had to overstate the value of these investment securities on the company’s financial statements?   </vt:lpstr>
      <vt:lpstr>Standard Form of Account       </vt:lpstr>
      <vt:lpstr>Posting 전기         </vt:lpstr>
      <vt:lpstr>Chart of Accounts         </vt:lpstr>
      <vt:lpstr>Chart of Accounts   Lists the accounts and the account numbers that identify their location in the ledger.   Numbering system: Usually starts with the statement of financial position accounts and follows with the income statement accounts.   Number of accounts: Depends on the amount of detail management desires.   Companies leave gaps to permit the insertion of new accounts as needed during the life of the business.        </vt:lpstr>
      <vt:lpstr>The Recording Process Illustrated   October transactions of Yazici Advertising A.Ş.  Accounting period: One month   HELPFUL HINT   Follow these steps:  1 - Determine what type of account is involved.  2 - Determine what items increased or decreased and by how much. 3 - Translate the increases and decreases into debits and credits.         </vt:lpstr>
      <vt:lpstr>      </vt:lpstr>
      <vt:lpstr>      </vt:lpstr>
      <vt:lpstr>      </vt:lpstr>
      <vt:lpstr>      </vt:lpstr>
      <vt:lpstr>      </vt:lpstr>
      <vt:lpstr>      </vt:lpstr>
      <vt:lpstr>      </vt:lpstr>
      <vt:lpstr>      </vt:lpstr>
      <vt:lpstr>      </vt:lpstr>
      <vt:lpstr>      </vt:lpstr>
      <vt:lpstr>      </vt:lpstr>
      <vt:lpstr>    </vt:lpstr>
      <vt:lpstr>    </vt:lpstr>
      <vt:lpstr>DO IT!  Posting</vt:lpstr>
      <vt:lpstr>DO IT!  Posting</vt:lpstr>
      <vt:lpstr>Learning Objective 4 Prepare a trial balance 시산표. </vt:lpstr>
      <vt:lpstr>The Trial Balance</vt:lpstr>
      <vt:lpstr>The Trial Balance</vt:lpstr>
      <vt:lpstr>Limitations of a Trial Balance   A trial balance may balance even when:  1 - Transaction not journalized.  2 - Correct journal entry not posted.  3 - Journal entry posted twice.  4 - Incorrect accounts used in journalizing or posting.  5 - Offsetting errors made in recording the amount of a transaction. </vt:lpstr>
      <vt:lpstr>Trial Balance - Locating Errors</vt:lpstr>
      <vt:lpstr>Currency Signs and Underlining</vt:lpstr>
      <vt:lpstr>Copyright</vt:lpstr>
    </vt:vector>
  </TitlesOfParts>
  <Company>John Wiley and Sons,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Number Chapter Title</dc:title>
  <dc:creator>Garvin, Megan - Hoboken</dc:creator>
  <cp:lastModifiedBy>Kim Daniel</cp:lastModifiedBy>
  <cp:revision>3136</cp:revision>
  <cp:lastPrinted>2017-04-26T13:25:47Z</cp:lastPrinted>
  <dcterms:created xsi:type="dcterms:W3CDTF">2017-04-21T14:49:46Z</dcterms:created>
  <dcterms:modified xsi:type="dcterms:W3CDTF">2019-08-29T06:51:27Z</dcterms:modified>
</cp:coreProperties>
</file>